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21"/>
  </p:notesMasterIdLst>
  <p:handoutMasterIdLst>
    <p:handoutMasterId r:id="rId22"/>
  </p:handoutMasterIdLst>
  <p:sldIdLst>
    <p:sldId id="273" r:id="rId5"/>
    <p:sldId id="290" r:id="rId6"/>
    <p:sldId id="283" r:id="rId7"/>
    <p:sldId id="291" r:id="rId8"/>
    <p:sldId id="292" r:id="rId9"/>
    <p:sldId id="289" r:id="rId10"/>
    <p:sldId id="295" r:id="rId11"/>
    <p:sldId id="301" r:id="rId12"/>
    <p:sldId id="288" r:id="rId13"/>
    <p:sldId id="299" r:id="rId14"/>
    <p:sldId id="298" r:id="rId15"/>
    <p:sldId id="302" r:id="rId16"/>
    <p:sldId id="277" r:id="rId17"/>
    <p:sldId id="303" r:id="rId18"/>
    <p:sldId id="281" r:id="rId19"/>
    <p:sldId id="282" r:id="rId20"/>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ontserrat" panose="00000500000000000000" pitchFamily="2" charset="0"/>
      <p:regular r:id="rId27"/>
      <p:bold r:id="rId28"/>
      <p:italic r:id="rId29"/>
      <p:boldItalic r:id="rId30"/>
    </p:embeddedFont>
    <p:embeddedFont>
      <p:font typeface="Montserrat Light" panose="00000400000000000000" pitchFamily="2" charset="0"/>
      <p:regular r:id="rId31"/>
      <p:italic r:id="rId32"/>
    </p:embeddedFont>
    <p:embeddedFont>
      <p:font typeface="Montserrat Medium" panose="00000600000000000000" pitchFamily="2" charset="0"/>
      <p:regular r:id="rId33"/>
      <p:italic r:id="rId34"/>
    </p:embeddedFont>
    <p:embeddedFont>
      <p:font typeface="Montserrat SemiBold" panose="00000700000000000000" pitchFamily="2"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F6228"/>
    <a:srgbClr val="C3D69B"/>
    <a:srgbClr val="718594"/>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Grid="0" snapToObjects="1">
      <p:cViewPr varScale="1">
        <p:scale>
          <a:sx n="112" d="100"/>
          <a:sy n="112" d="100"/>
        </p:scale>
        <p:origin x="102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8" d="100"/>
          <a:sy n="98" d="100"/>
        </p:scale>
        <p:origin x="49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48" Type="http://schemas.openxmlformats.org/officeDocument/2006/relationships/customXml" Target="../customXml/item5.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44BE8-E69E-734C-9CFF-049BB7751FC9}" type="datetimeFigureOut">
              <a:rPr lang="en-US" smtClean="0">
                <a:latin typeface="Montserrat" pitchFamily="2" charset="77"/>
              </a:rPr>
              <a:t>12/5/2023</a:t>
            </a:fld>
            <a:endParaRPr lang="en-US" dirty="0">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2F5A7-E952-4B44-9D13-5AA530C639B7}"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r>
              <a:rPr lang="en-US" dirty="0"/>
              <a:t>Presentation Title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37966512-5CFF-724D-93AD-60A9C1F8AFC7}" type="datetimeFigureOut">
              <a:rPr lang="en-US" smtClean="0"/>
              <a:pPr/>
              <a:t>12/5/2023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4FC19CE8-D78C-D24E-A54D-967966A9563F}" type="slidenum">
              <a:rPr lang="en-US" smtClean="0"/>
              <a:pPr/>
              <a:t>‹#›</a:t>
            </a:fld>
            <a:endParaRPr lang="en-US" dirty="0"/>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dirty="0"/>
          </a:p>
        </p:txBody>
      </p:sp>
    </p:spTree>
    <p:extLst>
      <p:ext uri="{BB962C8B-B14F-4D97-AF65-F5344CB8AC3E}">
        <p14:creationId xmlns:p14="http://schemas.microsoft.com/office/powerpoint/2010/main" val="4106100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10</a:t>
            </a:fld>
            <a:endParaRPr lang="en-US" dirty="0"/>
          </a:p>
        </p:txBody>
      </p:sp>
    </p:spTree>
    <p:extLst>
      <p:ext uri="{BB962C8B-B14F-4D97-AF65-F5344CB8AC3E}">
        <p14:creationId xmlns:p14="http://schemas.microsoft.com/office/powerpoint/2010/main" val="2850703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11</a:t>
            </a:fld>
            <a:endParaRPr lang="en-US" dirty="0"/>
          </a:p>
        </p:txBody>
      </p:sp>
    </p:spTree>
    <p:extLst>
      <p:ext uri="{BB962C8B-B14F-4D97-AF65-F5344CB8AC3E}">
        <p14:creationId xmlns:p14="http://schemas.microsoft.com/office/powerpoint/2010/main" val="2685753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12</a:t>
            </a:fld>
            <a:endParaRPr lang="en-US" dirty="0"/>
          </a:p>
        </p:txBody>
      </p:sp>
    </p:spTree>
    <p:extLst>
      <p:ext uri="{BB962C8B-B14F-4D97-AF65-F5344CB8AC3E}">
        <p14:creationId xmlns:p14="http://schemas.microsoft.com/office/powerpoint/2010/main" val="58714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13</a:t>
            </a:fld>
            <a:endParaRPr lang="en-US" dirty="0"/>
          </a:p>
        </p:txBody>
      </p:sp>
    </p:spTree>
    <p:extLst>
      <p:ext uri="{BB962C8B-B14F-4D97-AF65-F5344CB8AC3E}">
        <p14:creationId xmlns:p14="http://schemas.microsoft.com/office/powerpoint/2010/main" val="451987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14</a:t>
            </a:fld>
            <a:endParaRPr lang="en-US" dirty="0"/>
          </a:p>
        </p:txBody>
      </p:sp>
    </p:spTree>
    <p:extLst>
      <p:ext uri="{BB962C8B-B14F-4D97-AF65-F5344CB8AC3E}">
        <p14:creationId xmlns:p14="http://schemas.microsoft.com/office/powerpoint/2010/main" val="134017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2</a:t>
            </a:fld>
            <a:endParaRPr lang="en-US" dirty="0"/>
          </a:p>
        </p:txBody>
      </p:sp>
    </p:spTree>
    <p:extLst>
      <p:ext uri="{BB962C8B-B14F-4D97-AF65-F5344CB8AC3E}">
        <p14:creationId xmlns:p14="http://schemas.microsoft.com/office/powerpoint/2010/main" val="296704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3</a:t>
            </a:fld>
            <a:endParaRPr lang="en-US" dirty="0"/>
          </a:p>
        </p:txBody>
      </p:sp>
    </p:spTree>
    <p:extLst>
      <p:ext uri="{BB962C8B-B14F-4D97-AF65-F5344CB8AC3E}">
        <p14:creationId xmlns:p14="http://schemas.microsoft.com/office/powerpoint/2010/main" val="206801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4</a:t>
            </a:fld>
            <a:endParaRPr lang="en-US" dirty="0"/>
          </a:p>
        </p:txBody>
      </p:sp>
    </p:spTree>
    <p:extLst>
      <p:ext uri="{BB962C8B-B14F-4D97-AF65-F5344CB8AC3E}">
        <p14:creationId xmlns:p14="http://schemas.microsoft.com/office/powerpoint/2010/main" val="61806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5</a:t>
            </a:fld>
            <a:endParaRPr lang="en-US" dirty="0"/>
          </a:p>
        </p:txBody>
      </p:sp>
    </p:spTree>
    <p:extLst>
      <p:ext uri="{BB962C8B-B14F-4D97-AF65-F5344CB8AC3E}">
        <p14:creationId xmlns:p14="http://schemas.microsoft.com/office/powerpoint/2010/main" val="3041784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6</a:t>
            </a:fld>
            <a:endParaRPr lang="en-US" dirty="0"/>
          </a:p>
        </p:txBody>
      </p:sp>
    </p:spTree>
    <p:extLst>
      <p:ext uri="{BB962C8B-B14F-4D97-AF65-F5344CB8AC3E}">
        <p14:creationId xmlns:p14="http://schemas.microsoft.com/office/powerpoint/2010/main" val="329396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7</a:t>
            </a:fld>
            <a:endParaRPr lang="en-US" dirty="0"/>
          </a:p>
        </p:txBody>
      </p:sp>
    </p:spTree>
    <p:extLst>
      <p:ext uri="{BB962C8B-B14F-4D97-AF65-F5344CB8AC3E}">
        <p14:creationId xmlns:p14="http://schemas.microsoft.com/office/powerpoint/2010/main" val="4067858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8</a:t>
            </a:fld>
            <a:endParaRPr lang="en-US" dirty="0"/>
          </a:p>
        </p:txBody>
      </p:sp>
    </p:spTree>
    <p:extLst>
      <p:ext uri="{BB962C8B-B14F-4D97-AF65-F5344CB8AC3E}">
        <p14:creationId xmlns:p14="http://schemas.microsoft.com/office/powerpoint/2010/main" val="156776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9</a:t>
            </a:fld>
            <a:endParaRPr lang="en-US" dirty="0"/>
          </a:p>
        </p:txBody>
      </p:sp>
    </p:spTree>
    <p:extLst>
      <p:ext uri="{BB962C8B-B14F-4D97-AF65-F5344CB8AC3E}">
        <p14:creationId xmlns:p14="http://schemas.microsoft.com/office/powerpoint/2010/main" val="4132306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2538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614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88209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dirty="0" err="1">
                <a:solidFill>
                  <a:schemeClr val="bg1"/>
                </a:solidFill>
                <a:latin typeface="Montserrat Light" pitchFamily="2" charset="77"/>
              </a:rPr>
              <a:t>ncdotcom</a:t>
            </a:r>
            <a:endParaRPr lang="en-US" sz="1300" b="0" i="0" dirty="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076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7220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003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svg"/><Relationship Id="rId42" Type="http://schemas.openxmlformats.org/officeDocument/2006/relationships/image" Target="../media/image71.svg"/><Relationship Id="rId47" Type="http://schemas.openxmlformats.org/officeDocument/2006/relationships/image" Target="../media/image76.png"/><Relationship Id="rId50" Type="http://schemas.openxmlformats.org/officeDocument/2006/relationships/image" Target="../media/image79.svg"/><Relationship Id="rId55" Type="http://schemas.openxmlformats.org/officeDocument/2006/relationships/image" Target="../media/image84.png"/><Relationship Id="rId63" Type="http://schemas.openxmlformats.org/officeDocument/2006/relationships/image" Target="../media/image92.png"/><Relationship Id="rId68" Type="http://schemas.openxmlformats.org/officeDocument/2006/relationships/image" Target="../media/image97.sv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45.sv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61" Type="http://schemas.openxmlformats.org/officeDocument/2006/relationships/image" Target="../media/image90.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s>
</file>

<file path=ppt/slides/_rels/slide1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0.png"/><Relationship Id="rId7"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0.png"/><Relationship Id="rId7"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connect.ncdot.gov/projects/planning/Pages/CTP-Details.aspx?study_id=Rockingham%20County" TargetMode="Externa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a:xfrm>
            <a:off x="543719" y="2170434"/>
            <a:ext cx="10982679" cy="1189554"/>
          </a:xfrm>
        </p:spPr>
        <p:txBody>
          <a:bodyPr/>
          <a:lstStyle/>
          <a:p>
            <a:r>
              <a:rPr lang="en-US" sz="3000" dirty="0"/>
              <a:t>What is a Comprehensive Transportation Plan (CTP) and Community Understanding Report (CUR)?</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p:txBody>
          <a:bodyPr/>
          <a:lstStyle/>
          <a:p>
            <a:r>
              <a:rPr lang="en-US" dirty="0"/>
              <a:t>Pam R. Cook, P.E.</a:t>
            </a:r>
          </a:p>
          <a:p>
            <a:r>
              <a:rPr lang="en-US" dirty="0"/>
              <a:t>Emily Stupka</a:t>
            </a:r>
          </a:p>
          <a:p>
            <a:r>
              <a:rPr lang="en-US" sz="1800" dirty="0"/>
              <a:t>NCDOT Transportation Planning Division</a:t>
            </a:r>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a:xfrm>
            <a:off x="546714" y="4997488"/>
            <a:ext cx="10982678" cy="345553"/>
          </a:xfrm>
        </p:spPr>
        <p:txBody>
          <a:bodyPr/>
          <a:lstStyle/>
          <a:p>
            <a:r>
              <a:rPr lang="en-US" dirty="0"/>
              <a:t>December 8, 2023</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dirty="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CTP Products</a:t>
            </a:r>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7" name="Text Placeholder 6">
            <a:extLst>
              <a:ext uri="{FF2B5EF4-FFF2-40B4-BE49-F238E27FC236}">
                <a16:creationId xmlns:a16="http://schemas.microsoft.com/office/drawing/2014/main" id="{17B3A985-366A-013B-24F4-F39BE0CA97DE}"/>
              </a:ext>
            </a:extLst>
          </p:cNvPr>
          <p:cNvSpPr>
            <a:spLocks noGrp="1"/>
          </p:cNvSpPr>
          <p:nvPr>
            <p:ph type="body" sz="quarter" idx="13"/>
          </p:nvPr>
        </p:nvSpPr>
        <p:spPr/>
        <p:txBody>
          <a:bodyPr/>
          <a:lstStyle/>
          <a:p>
            <a:r>
              <a:rPr lang="en-US" dirty="0"/>
              <a:t>Deliverables an area will receive from the CTP Process</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10</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grpSp>
        <p:nvGrpSpPr>
          <p:cNvPr id="11" name="Group 10">
            <a:extLst>
              <a:ext uri="{FF2B5EF4-FFF2-40B4-BE49-F238E27FC236}">
                <a16:creationId xmlns:a16="http://schemas.microsoft.com/office/drawing/2014/main" id="{5646E6BB-402C-A97E-C6FB-E32A1D349CAC}"/>
              </a:ext>
            </a:extLst>
          </p:cNvPr>
          <p:cNvGrpSpPr/>
          <p:nvPr/>
        </p:nvGrpSpPr>
        <p:grpSpPr>
          <a:xfrm>
            <a:off x="987479" y="1807738"/>
            <a:ext cx="4460177" cy="4646841"/>
            <a:chOff x="3077216" y="4452129"/>
            <a:chExt cx="2235868" cy="1999485"/>
          </a:xfrm>
        </p:grpSpPr>
        <p:pic>
          <p:nvPicPr>
            <p:cNvPr id="12" name="Picture 2">
              <a:extLst>
                <a:ext uri="{FF2B5EF4-FFF2-40B4-BE49-F238E27FC236}">
                  <a16:creationId xmlns:a16="http://schemas.microsoft.com/office/drawing/2014/main" id="{F7383CA2-598E-5037-A945-52C8B3513D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4700" y="4940868"/>
              <a:ext cx="1220861" cy="15107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a:extLst>
                <a:ext uri="{FF2B5EF4-FFF2-40B4-BE49-F238E27FC236}">
                  <a16:creationId xmlns:a16="http://schemas.microsoft.com/office/drawing/2014/main" id="{7D84B76E-7489-98B5-85C3-355670F5AF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7217" y="4773167"/>
              <a:ext cx="1795615" cy="11089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a:extLst>
                <a:ext uri="{FF2B5EF4-FFF2-40B4-BE49-F238E27FC236}">
                  <a16:creationId xmlns:a16="http://schemas.microsoft.com/office/drawing/2014/main" id="{125F33C4-3AA9-0F33-FC05-5F0C74BE64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1681" y="4955437"/>
              <a:ext cx="1775067" cy="10892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4B6B80E8-E64E-E591-F929-20F6E871EA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8037" y="5157026"/>
              <a:ext cx="1715047" cy="1055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a:extLst>
                <a:ext uri="{FF2B5EF4-FFF2-40B4-BE49-F238E27FC236}">
                  <a16:creationId xmlns:a16="http://schemas.microsoft.com/office/drawing/2014/main" id="{81B1729D-5260-BB94-A7F5-029CCB07F79D}"/>
                </a:ext>
              </a:extLst>
            </p:cNvPr>
            <p:cNvSpPr/>
            <p:nvPr/>
          </p:nvSpPr>
          <p:spPr>
            <a:xfrm>
              <a:off x="3077216" y="4452129"/>
              <a:ext cx="2019531" cy="170936"/>
            </a:xfrm>
            <a:prstGeom prst="rect">
              <a:avLst/>
            </a:prstGeom>
          </p:spPr>
          <p:txBody>
            <a:bodyPr wrap="square">
              <a:spAutoFit/>
            </a:bodyPr>
            <a:lstStyle/>
            <a:p>
              <a:pPr defTabSz="342900">
                <a:defRPr/>
              </a:pPr>
              <a:r>
                <a:rPr lang="en-US" b="1" i="1" dirty="0">
                  <a:solidFill>
                    <a:schemeClr val="bg1"/>
                  </a:solidFill>
                </a:rPr>
                <a:t>Recommendations Maps</a:t>
              </a:r>
            </a:p>
          </p:txBody>
        </p:sp>
      </p:grpSp>
      <p:grpSp>
        <p:nvGrpSpPr>
          <p:cNvPr id="17" name="Group 16">
            <a:extLst>
              <a:ext uri="{FF2B5EF4-FFF2-40B4-BE49-F238E27FC236}">
                <a16:creationId xmlns:a16="http://schemas.microsoft.com/office/drawing/2014/main" id="{C1A7F53A-AC6A-52E8-EFCD-F2930ED820CB}"/>
              </a:ext>
            </a:extLst>
          </p:cNvPr>
          <p:cNvGrpSpPr/>
          <p:nvPr/>
        </p:nvGrpSpPr>
        <p:grpSpPr>
          <a:xfrm>
            <a:off x="6588094" y="1648842"/>
            <a:ext cx="4282208" cy="4805737"/>
            <a:chOff x="7879453" y="3844048"/>
            <a:chExt cx="2016555" cy="2025899"/>
          </a:xfrm>
        </p:grpSpPr>
        <p:pic>
          <p:nvPicPr>
            <p:cNvPr id="18" name="Picture 17">
              <a:extLst>
                <a:ext uri="{FF2B5EF4-FFF2-40B4-BE49-F238E27FC236}">
                  <a16:creationId xmlns:a16="http://schemas.microsoft.com/office/drawing/2014/main" id="{24584864-5231-B383-76EF-0F88815F2FB2}"/>
                </a:ext>
              </a:extLst>
            </p:cNvPr>
            <p:cNvPicPr>
              <a:picLocks noChangeAspect="1"/>
            </p:cNvPicPr>
            <p:nvPr/>
          </p:nvPicPr>
          <p:blipFill>
            <a:blip r:embed="rId8"/>
            <a:stretch>
              <a:fillRect/>
            </a:stretch>
          </p:blipFill>
          <p:spPr>
            <a:xfrm>
              <a:off x="8234191" y="4054334"/>
              <a:ext cx="1448646" cy="1815613"/>
            </a:xfrm>
            <a:prstGeom prst="rect">
              <a:avLst/>
            </a:prstGeom>
            <a:ln>
              <a:solidFill>
                <a:schemeClr val="tx1"/>
              </a:solidFill>
            </a:ln>
          </p:spPr>
        </p:pic>
        <p:sp>
          <p:nvSpPr>
            <p:cNvPr id="19" name="Rectangle 18">
              <a:extLst>
                <a:ext uri="{FF2B5EF4-FFF2-40B4-BE49-F238E27FC236}">
                  <a16:creationId xmlns:a16="http://schemas.microsoft.com/office/drawing/2014/main" id="{1710E441-029D-AB6A-7E5D-F2F9737CD981}"/>
                </a:ext>
              </a:extLst>
            </p:cNvPr>
            <p:cNvSpPr/>
            <p:nvPr/>
          </p:nvSpPr>
          <p:spPr>
            <a:xfrm>
              <a:off x="7879453" y="3844048"/>
              <a:ext cx="2016555" cy="173330"/>
            </a:xfrm>
            <a:prstGeom prst="rect">
              <a:avLst/>
            </a:prstGeom>
          </p:spPr>
          <p:txBody>
            <a:bodyPr wrap="square">
              <a:spAutoFit/>
            </a:bodyPr>
            <a:lstStyle/>
            <a:p>
              <a:pPr algn="ctr" defTabSz="342900">
                <a:defRPr/>
              </a:pPr>
              <a:r>
                <a:rPr lang="en-US" b="1" i="1" dirty="0">
                  <a:solidFill>
                    <a:schemeClr val="bg1"/>
                  </a:solidFill>
                </a:rPr>
                <a:t>Recommendations Lists</a:t>
              </a:r>
            </a:p>
          </p:txBody>
        </p:sp>
      </p:grpSp>
    </p:spTree>
    <p:extLst>
      <p:ext uri="{BB962C8B-B14F-4D97-AF65-F5344CB8AC3E}">
        <p14:creationId xmlns:p14="http://schemas.microsoft.com/office/powerpoint/2010/main" val="3349313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CTP Products</a:t>
            </a:r>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7" name="Text Placeholder 6">
            <a:extLst>
              <a:ext uri="{FF2B5EF4-FFF2-40B4-BE49-F238E27FC236}">
                <a16:creationId xmlns:a16="http://schemas.microsoft.com/office/drawing/2014/main" id="{17B3A985-366A-013B-24F4-F39BE0CA97DE}"/>
              </a:ext>
            </a:extLst>
          </p:cNvPr>
          <p:cNvSpPr>
            <a:spLocks noGrp="1"/>
          </p:cNvSpPr>
          <p:nvPr>
            <p:ph type="body" sz="quarter" idx="13"/>
          </p:nvPr>
        </p:nvSpPr>
        <p:spPr/>
        <p:txBody>
          <a:bodyPr/>
          <a:lstStyle/>
          <a:p>
            <a:r>
              <a:rPr lang="en-US" dirty="0"/>
              <a:t>Deliverables an area will receive from the CTP Process</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11</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pic>
        <p:nvPicPr>
          <p:cNvPr id="4" name="Picture 2">
            <a:extLst>
              <a:ext uri="{FF2B5EF4-FFF2-40B4-BE49-F238E27FC236}">
                <a16:creationId xmlns:a16="http://schemas.microsoft.com/office/drawing/2014/main" id="{C32DD2E2-4824-E110-8766-BD5E9D9363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693" y="2458609"/>
            <a:ext cx="3073635" cy="19948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6C1E15D3-DD90-82E5-9CFF-8D1B4A2D77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094" y="2813713"/>
            <a:ext cx="3458295" cy="2242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5">
            <a:extLst>
              <a:ext uri="{FF2B5EF4-FFF2-40B4-BE49-F238E27FC236}">
                <a16:creationId xmlns:a16="http://schemas.microsoft.com/office/drawing/2014/main" id="{D308B041-0E82-5CA0-B560-81A836B3DA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301" y="3199651"/>
            <a:ext cx="3349182" cy="21733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6">
            <a:extLst>
              <a:ext uri="{FF2B5EF4-FFF2-40B4-BE49-F238E27FC236}">
                <a16:creationId xmlns:a16="http://schemas.microsoft.com/office/drawing/2014/main" id="{F4A7DB56-B019-D813-E3D2-1FD80AC6E3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5332" y="3825164"/>
            <a:ext cx="3235384" cy="21078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10">
            <a:extLst>
              <a:ext uri="{FF2B5EF4-FFF2-40B4-BE49-F238E27FC236}">
                <a16:creationId xmlns:a16="http://schemas.microsoft.com/office/drawing/2014/main" id="{8958205E-5DBA-5972-E8F2-C2EFF3E711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5580" y="3265216"/>
            <a:ext cx="1880311" cy="29505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Rectangle 22">
            <a:extLst>
              <a:ext uri="{FF2B5EF4-FFF2-40B4-BE49-F238E27FC236}">
                <a16:creationId xmlns:a16="http://schemas.microsoft.com/office/drawing/2014/main" id="{1F112188-11E7-0666-1D99-E4A9DADE5E28}"/>
              </a:ext>
            </a:extLst>
          </p:cNvPr>
          <p:cNvSpPr/>
          <p:nvPr/>
        </p:nvSpPr>
        <p:spPr>
          <a:xfrm>
            <a:off x="1071730" y="1970661"/>
            <a:ext cx="5024272" cy="369332"/>
          </a:xfrm>
          <a:prstGeom prst="rect">
            <a:avLst/>
          </a:prstGeom>
        </p:spPr>
        <p:txBody>
          <a:bodyPr wrap="square">
            <a:spAutoFit/>
          </a:bodyPr>
          <a:lstStyle/>
          <a:p>
            <a:pPr defTabSz="342900">
              <a:defRPr/>
            </a:pPr>
            <a:r>
              <a:rPr lang="en-US" b="1" i="1" dirty="0">
                <a:solidFill>
                  <a:schemeClr val="bg1"/>
                </a:solidFill>
              </a:rPr>
              <a:t>Analysis and Informational  Maps</a:t>
            </a:r>
          </a:p>
        </p:txBody>
      </p:sp>
      <p:pic>
        <p:nvPicPr>
          <p:cNvPr id="24" name="Picture 23">
            <a:extLst>
              <a:ext uri="{FF2B5EF4-FFF2-40B4-BE49-F238E27FC236}">
                <a16:creationId xmlns:a16="http://schemas.microsoft.com/office/drawing/2014/main" id="{E5E9AD6C-A25A-E6C5-AD5A-1003D3B08CC6}"/>
              </a:ext>
            </a:extLst>
          </p:cNvPr>
          <p:cNvPicPr>
            <a:picLocks noChangeAspect="1"/>
          </p:cNvPicPr>
          <p:nvPr/>
        </p:nvPicPr>
        <p:blipFill>
          <a:blip r:embed="rId9"/>
          <a:stretch>
            <a:fillRect/>
          </a:stretch>
        </p:blipFill>
        <p:spPr>
          <a:xfrm>
            <a:off x="7295553" y="2425363"/>
            <a:ext cx="2675761" cy="3537921"/>
          </a:xfrm>
          <a:prstGeom prst="rect">
            <a:avLst/>
          </a:prstGeom>
          <a:ln>
            <a:solidFill>
              <a:schemeClr val="accent1"/>
            </a:solidFill>
          </a:ln>
        </p:spPr>
      </p:pic>
      <p:sp>
        <p:nvSpPr>
          <p:cNvPr id="29" name="Rectangle 28">
            <a:extLst>
              <a:ext uri="{FF2B5EF4-FFF2-40B4-BE49-F238E27FC236}">
                <a16:creationId xmlns:a16="http://schemas.microsoft.com/office/drawing/2014/main" id="{C0C73094-C3CE-78C5-9822-83E9D57B78F7}"/>
              </a:ext>
            </a:extLst>
          </p:cNvPr>
          <p:cNvSpPr/>
          <p:nvPr/>
        </p:nvSpPr>
        <p:spPr>
          <a:xfrm>
            <a:off x="7148475" y="1971008"/>
            <a:ext cx="2675761" cy="369332"/>
          </a:xfrm>
          <a:prstGeom prst="rect">
            <a:avLst/>
          </a:prstGeom>
        </p:spPr>
        <p:txBody>
          <a:bodyPr wrap="square">
            <a:spAutoFit/>
          </a:bodyPr>
          <a:lstStyle/>
          <a:p>
            <a:pPr defTabSz="342900">
              <a:defRPr/>
            </a:pPr>
            <a:r>
              <a:rPr lang="en-US" b="1" i="1" dirty="0">
                <a:solidFill>
                  <a:schemeClr val="bg1"/>
                </a:solidFill>
              </a:rPr>
              <a:t>Project Sheets</a:t>
            </a:r>
          </a:p>
        </p:txBody>
      </p:sp>
    </p:spTree>
    <p:extLst>
      <p:ext uri="{BB962C8B-B14F-4D97-AF65-F5344CB8AC3E}">
        <p14:creationId xmlns:p14="http://schemas.microsoft.com/office/powerpoint/2010/main" val="4179676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a:xfrm>
            <a:off x="349109" y="1370653"/>
            <a:ext cx="11253850" cy="4033676"/>
          </a:xfrm>
        </p:spPr>
        <p:txBody>
          <a:bodyPr/>
          <a:lstStyle/>
          <a:p>
            <a:pPr marL="800100" lvl="1" indent="-285750">
              <a:buClr>
                <a:schemeClr val="bg1"/>
              </a:buClr>
              <a:buFont typeface="Wingdings" panose="05000000000000000000" pitchFamily="2" charset="2"/>
              <a:buChar char="Ø"/>
            </a:pPr>
            <a:endParaRPr lang="en-US" sz="2400" dirty="0">
              <a:solidFill>
                <a:schemeClr val="bg1"/>
              </a:solidFill>
            </a:endParaRPr>
          </a:p>
          <a:p>
            <a:pPr marL="800100" lvl="1" indent="-285750">
              <a:buClr>
                <a:schemeClr val="bg1"/>
              </a:buClr>
              <a:buFont typeface="Wingdings" panose="05000000000000000000" pitchFamily="2" charset="2"/>
              <a:buChar char="Ø"/>
            </a:pPr>
            <a:r>
              <a:rPr lang="en-US" sz="2000" b="1" dirty="0">
                <a:solidFill>
                  <a:schemeClr val="bg1"/>
                </a:solidFill>
              </a:rPr>
              <a:t>It is a pre-CTP document completed by local area with some questions being answered during the CTP process.</a:t>
            </a:r>
          </a:p>
          <a:p>
            <a:pPr marL="800100" lvl="1" indent="-285750">
              <a:buClr>
                <a:schemeClr val="bg1"/>
              </a:buClr>
              <a:buFont typeface="Wingdings" panose="05000000000000000000" pitchFamily="2" charset="2"/>
              <a:buChar char="Ø"/>
            </a:pPr>
            <a:endParaRPr lang="en-US" sz="2000" b="1" dirty="0">
              <a:solidFill>
                <a:schemeClr val="bg1"/>
              </a:solidFill>
            </a:endParaRPr>
          </a:p>
          <a:p>
            <a:pPr marL="800100" lvl="1" indent="-285750">
              <a:buClr>
                <a:schemeClr val="bg1"/>
              </a:buClr>
              <a:buFont typeface="Wingdings" panose="05000000000000000000" pitchFamily="2" charset="2"/>
              <a:buChar char="Ø"/>
            </a:pPr>
            <a:r>
              <a:rPr lang="en-US" sz="2000" b="1" dirty="0">
                <a:solidFill>
                  <a:schemeClr val="bg1"/>
                </a:solidFill>
              </a:rPr>
              <a:t>Provides an overview of the CTP area.</a:t>
            </a:r>
          </a:p>
          <a:p>
            <a:pPr marL="800100" lvl="1" indent="-285750">
              <a:buClr>
                <a:schemeClr val="bg1"/>
              </a:buClr>
              <a:buFont typeface="Wingdings" panose="05000000000000000000" pitchFamily="2" charset="2"/>
              <a:buChar char="Ø"/>
            </a:pPr>
            <a:endParaRPr lang="en-US" sz="2000" b="1" dirty="0">
              <a:solidFill>
                <a:schemeClr val="bg1"/>
              </a:solidFill>
            </a:endParaRPr>
          </a:p>
          <a:p>
            <a:pPr marL="800100" lvl="1" indent="-285750">
              <a:buClr>
                <a:schemeClr val="bg1"/>
              </a:buClr>
              <a:buFont typeface="Wingdings" panose="05000000000000000000" pitchFamily="2" charset="2"/>
              <a:buChar char="Ø"/>
            </a:pPr>
            <a:r>
              <a:rPr lang="en-US" sz="2000" b="1" dirty="0">
                <a:solidFill>
                  <a:schemeClr val="bg1"/>
                </a:solidFill>
              </a:rPr>
              <a:t>It helps inform the identification of Stakeholders and Steering Committee Members.	</a:t>
            </a:r>
          </a:p>
          <a:p>
            <a:pPr marL="800100" lvl="1" indent="-285750">
              <a:buClr>
                <a:schemeClr val="bg1"/>
              </a:buClr>
              <a:buFont typeface="Wingdings" panose="05000000000000000000" pitchFamily="2" charset="2"/>
              <a:buChar char="Ø"/>
            </a:pPr>
            <a:endParaRPr lang="en-US" sz="2000" b="1" dirty="0">
              <a:solidFill>
                <a:schemeClr val="bg1"/>
              </a:solidFill>
            </a:endParaRPr>
          </a:p>
          <a:p>
            <a:pPr marL="800100" lvl="1" indent="-285750">
              <a:buClr>
                <a:schemeClr val="bg1"/>
              </a:buClr>
              <a:buFont typeface="Wingdings" panose="05000000000000000000" pitchFamily="2" charset="2"/>
              <a:buChar char="Ø"/>
            </a:pPr>
            <a:r>
              <a:rPr lang="en-US" sz="2000" b="1" dirty="0">
                <a:solidFill>
                  <a:schemeClr val="bg1"/>
                </a:solidFill>
              </a:rPr>
              <a:t>It helps inform a public outreach plan for the CTP.</a:t>
            </a:r>
          </a:p>
          <a:p>
            <a:pPr marL="800100" lvl="1" indent="-285750">
              <a:buClr>
                <a:schemeClr val="bg1"/>
              </a:buClr>
              <a:buFont typeface="Wingdings" panose="05000000000000000000" pitchFamily="2" charset="2"/>
              <a:buChar char="Ø"/>
            </a:pPr>
            <a:endParaRPr lang="en-US" sz="2000" b="1" dirty="0">
              <a:solidFill>
                <a:schemeClr val="bg1"/>
              </a:solidFill>
            </a:endParaRPr>
          </a:p>
          <a:p>
            <a:pPr marL="800100" lvl="1" indent="-285750">
              <a:buClr>
                <a:schemeClr val="bg1"/>
              </a:buClr>
              <a:buFont typeface="Wingdings" panose="05000000000000000000" pitchFamily="2" charset="2"/>
              <a:buChar char="Ø"/>
            </a:pPr>
            <a:r>
              <a:rPr lang="en-US" sz="2000" b="1" dirty="0">
                <a:solidFill>
                  <a:schemeClr val="bg1"/>
                </a:solidFill>
              </a:rPr>
              <a:t>It helps to inform the vision, goals and objectives for the CTP</a:t>
            </a:r>
          </a:p>
          <a:p>
            <a:pPr lvl="1" indent="0">
              <a:buClr>
                <a:schemeClr val="bg1"/>
              </a:buClr>
              <a:buNone/>
            </a:pPr>
            <a:endParaRPr lang="en-US" sz="2000" b="1" dirty="0">
              <a:solidFill>
                <a:schemeClr val="bg1"/>
              </a:solidFill>
            </a:endParaRPr>
          </a:p>
          <a:p>
            <a:pPr marL="800100" lvl="1" indent="-285750">
              <a:buClr>
                <a:schemeClr val="bg1"/>
              </a:buClr>
              <a:buFont typeface="Wingdings" panose="05000000000000000000" pitchFamily="2" charset="2"/>
              <a:buChar char="Ø"/>
            </a:pPr>
            <a:r>
              <a:rPr lang="en-US" sz="2000" b="1" dirty="0">
                <a:solidFill>
                  <a:schemeClr val="bg1"/>
                </a:solidFill>
              </a:rPr>
              <a:t>Provides data that helps inform the CTP process and recommendations.</a:t>
            </a:r>
          </a:p>
          <a:p>
            <a:pPr marL="800100" lvl="1" indent="-285750">
              <a:buClr>
                <a:schemeClr val="bg1"/>
              </a:buClr>
              <a:buFont typeface="Wingdings" panose="05000000000000000000" pitchFamily="2" charset="2"/>
              <a:buChar char="Ø"/>
            </a:pPr>
            <a:endParaRPr lang="en-US" sz="2000" b="1" dirty="0">
              <a:solidFill>
                <a:schemeClr val="bg1"/>
              </a:solidFill>
            </a:endParaRPr>
          </a:p>
          <a:p>
            <a:pPr marL="800100" lvl="1" indent="-285750">
              <a:buClr>
                <a:schemeClr val="bg1"/>
              </a:buClr>
              <a:buFont typeface="Wingdings" panose="05000000000000000000" pitchFamily="2" charset="2"/>
              <a:buChar char="Ø"/>
            </a:pPr>
            <a:r>
              <a:rPr lang="en-US" sz="2000" b="1" dirty="0">
                <a:solidFill>
                  <a:schemeClr val="bg1"/>
                </a:solidFill>
              </a:rPr>
              <a:t>It helps inform the regional travel demand model that covers the area (Piedmont Regional Travel Demand Model)</a:t>
            </a:r>
            <a:endParaRPr lang="en-US" sz="2400" dirty="0">
              <a:solidFill>
                <a:schemeClr val="bg1"/>
              </a:solidFill>
            </a:endParaRPr>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What is A CUR?</a:t>
            </a:r>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7" name="Text Placeholder 6">
            <a:extLst>
              <a:ext uri="{FF2B5EF4-FFF2-40B4-BE49-F238E27FC236}">
                <a16:creationId xmlns:a16="http://schemas.microsoft.com/office/drawing/2014/main" id="{17B3A985-366A-013B-24F4-F39BE0CA97DE}"/>
              </a:ext>
            </a:extLst>
          </p:cNvPr>
          <p:cNvSpPr>
            <a:spLocks noGrp="1"/>
          </p:cNvSpPr>
          <p:nvPr>
            <p:ph type="body" sz="quarter" idx="13"/>
          </p:nvPr>
        </p:nvSpPr>
        <p:spPr/>
        <p:txBody>
          <a:bodyPr/>
          <a:lstStyle/>
          <a:p>
            <a:r>
              <a:rPr lang="en-US" dirty="0"/>
              <a:t>Community Understanding Report</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12</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spTree>
    <p:extLst>
      <p:ext uri="{BB962C8B-B14F-4D97-AF65-F5344CB8AC3E}">
        <p14:creationId xmlns:p14="http://schemas.microsoft.com/office/powerpoint/2010/main" val="272295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a:xfrm>
            <a:off x="434567" y="1897165"/>
            <a:ext cx="11426996" cy="4469451"/>
          </a:xfrm>
        </p:spPr>
        <p:txBody>
          <a:bodyPr/>
          <a:lstStyle/>
          <a:p>
            <a:pPr marL="285750" indent="-285750">
              <a:buFont typeface="Wingdings" panose="05000000000000000000" pitchFamily="2" charset="2"/>
              <a:buChar char="Ø"/>
            </a:pPr>
            <a:r>
              <a:rPr lang="en-US" sz="2000" dirty="0">
                <a:solidFill>
                  <a:schemeClr val="bg1"/>
                </a:solidFill>
              </a:rPr>
              <a:t>Population Trends and Projections</a:t>
            </a:r>
          </a:p>
          <a:p>
            <a:pPr marL="285750" indent="-285750">
              <a:buFont typeface="Wingdings" panose="05000000000000000000" pitchFamily="2" charset="2"/>
              <a:buChar char="Ø"/>
            </a:pPr>
            <a:r>
              <a:rPr lang="en-US" sz="2000" dirty="0">
                <a:solidFill>
                  <a:schemeClr val="bg1"/>
                </a:solidFill>
              </a:rPr>
              <a:t>Population Diversity</a:t>
            </a:r>
          </a:p>
          <a:p>
            <a:pPr marL="285750" indent="-285750">
              <a:buFont typeface="Wingdings" panose="05000000000000000000" pitchFamily="2" charset="2"/>
              <a:buChar char="Ø"/>
            </a:pPr>
            <a:r>
              <a:rPr lang="en-US" sz="2000" dirty="0">
                <a:solidFill>
                  <a:schemeClr val="bg1"/>
                </a:solidFill>
              </a:rPr>
              <a:t>Community Character</a:t>
            </a:r>
          </a:p>
          <a:p>
            <a:pPr marL="285750" indent="-285750">
              <a:buFont typeface="Wingdings" panose="05000000000000000000" pitchFamily="2" charset="2"/>
              <a:buChar char="Ø"/>
            </a:pPr>
            <a:r>
              <a:rPr lang="en-US" sz="2000" dirty="0">
                <a:solidFill>
                  <a:schemeClr val="bg1"/>
                </a:solidFill>
              </a:rPr>
              <a:t>Key Destinations (Schools, Parks, </a:t>
            </a:r>
            <a:r>
              <a:rPr lang="en-US" sz="2000">
                <a:solidFill>
                  <a:schemeClr val="bg1"/>
                </a:solidFill>
              </a:rPr>
              <a:t>and Community </a:t>
            </a:r>
            <a:r>
              <a:rPr lang="en-US" sz="2000" dirty="0">
                <a:solidFill>
                  <a:schemeClr val="bg1"/>
                </a:solidFill>
              </a:rPr>
              <a:t>Centers)</a:t>
            </a:r>
          </a:p>
          <a:p>
            <a:pPr marL="285750" indent="-285750">
              <a:buFont typeface="Wingdings" panose="05000000000000000000" pitchFamily="2" charset="2"/>
              <a:buChar char="Ø"/>
            </a:pPr>
            <a:r>
              <a:rPr lang="en-US" sz="2000" dirty="0">
                <a:solidFill>
                  <a:schemeClr val="bg1"/>
                </a:solidFill>
              </a:rPr>
              <a:t>Public Safety/Emergency Response</a:t>
            </a:r>
          </a:p>
          <a:p>
            <a:pPr marL="285750" indent="-285750">
              <a:buFont typeface="Wingdings" panose="05000000000000000000" pitchFamily="2" charset="2"/>
              <a:buChar char="Ø"/>
            </a:pPr>
            <a:r>
              <a:rPr lang="en-US" sz="2000" dirty="0">
                <a:solidFill>
                  <a:schemeClr val="bg1"/>
                </a:solidFill>
              </a:rPr>
              <a:t>Economic Conditions</a:t>
            </a:r>
          </a:p>
          <a:p>
            <a:pPr marL="285750" indent="-285750">
              <a:buFont typeface="Wingdings" panose="05000000000000000000" pitchFamily="2" charset="2"/>
              <a:buChar char="Ø"/>
            </a:pPr>
            <a:r>
              <a:rPr lang="en-US" sz="2000" dirty="0">
                <a:solidFill>
                  <a:schemeClr val="bg1"/>
                </a:solidFill>
              </a:rPr>
              <a:t>Development Goals</a:t>
            </a:r>
          </a:p>
          <a:p>
            <a:pPr marL="285750" indent="-285750">
              <a:buFont typeface="Wingdings" panose="05000000000000000000" pitchFamily="2" charset="2"/>
              <a:buChar char="Ø"/>
            </a:pPr>
            <a:r>
              <a:rPr lang="en-US" sz="2000" dirty="0">
                <a:solidFill>
                  <a:schemeClr val="bg1"/>
                </a:solidFill>
              </a:rPr>
              <a:t>Agricultural/Farming Operations</a:t>
            </a:r>
          </a:p>
          <a:p>
            <a:endParaRPr lang="en-US" dirty="0"/>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Topics Covered by the CUR</a:t>
            </a:r>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13</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spTree>
    <p:extLst>
      <p:ext uri="{BB962C8B-B14F-4D97-AF65-F5344CB8AC3E}">
        <p14:creationId xmlns:p14="http://schemas.microsoft.com/office/powerpoint/2010/main" val="1317080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a:xfrm>
            <a:off x="434567" y="1592009"/>
            <a:ext cx="11426996" cy="4774607"/>
          </a:xfrm>
        </p:spPr>
        <p:txBody>
          <a:bodyPr/>
          <a:lstStyle/>
          <a:p>
            <a:pPr marL="285750" indent="-285750">
              <a:buFont typeface="Wingdings" panose="05000000000000000000" pitchFamily="2" charset="2"/>
              <a:buChar char="Ø"/>
            </a:pPr>
            <a:r>
              <a:rPr lang="en-US" sz="2000" dirty="0">
                <a:solidFill>
                  <a:schemeClr val="bg1"/>
                </a:solidFill>
              </a:rPr>
              <a:t>Answer questions from your area perspective (town, county, company, community)</a:t>
            </a:r>
          </a:p>
          <a:p>
            <a:pPr marL="285750" indent="-285750">
              <a:buFont typeface="Wingdings" panose="05000000000000000000" pitchFamily="2" charset="2"/>
              <a:buChar char="Ø"/>
            </a:pPr>
            <a:r>
              <a:rPr lang="en-US" sz="2000" dirty="0">
                <a:solidFill>
                  <a:schemeClr val="bg1"/>
                </a:solidFill>
              </a:rPr>
              <a:t>We are gathering information today and not developing CTP solutions to any identified issues (we will document identified issues to be considered during the development of the CTP with the CTP Steering Committee.</a:t>
            </a:r>
          </a:p>
          <a:p>
            <a:pPr marL="285750" indent="-285750">
              <a:buFont typeface="Wingdings" panose="05000000000000000000" pitchFamily="2" charset="2"/>
              <a:buChar char="Ø"/>
            </a:pPr>
            <a:r>
              <a:rPr lang="en-US" sz="2000" dirty="0">
                <a:solidFill>
                  <a:schemeClr val="bg1"/>
                </a:solidFill>
              </a:rPr>
              <a:t>If a question is not relevant to the area, it is ok to skip it. “N/A” is also an appropriate response.</a:t>
            </a:r>
          </a:p>
          <a:p>
            <a:pPr marL="285750" indent="-285750">
              <a:buFont typeface="Wingdings" panose="05000000000000000000" pitchFamily="2" charset="2"/>
              <a:buChar char="Ø"/>
            </a:pPr>
            <a:r>
              <a:rPr lang="en-US" sz="2000" dirty="0">
                <a:solidFill>
                  <a:schemeClr val="bg1"/>
                </a:solidFill>
              </a:rPr>
              <a:t>It is ok to skip questions if we don’t have the data to answer the questions today.</a:t>
            </a:r>
          </a:p>
          <a:p>
            <a:pPr marL="285750" indent="-285750">
              <a:buFont typeface="Wingdings" panose="05000000000000000000" pitchFamily="2" charset="2"/>
              <a:buChar char="Ø"/>
            </a:pPr>
            <a:r>
              <a:rPr lang="en-US" sz="2000" dirty="0">
                <a:solidFill>
                  <a:schemeClr val="bg1"/>
                </a:solidFill>
                <a:latin typeface="+mn-lt"/>
                <a:ea typeface="Calibri" panose="020F0502020204030204" pitchFamily="34" charset="0"/>
                <a:cs typeface="Arial" panose="020B0604020202020204" pitchFamily="34" charset="0"/>
              </a:rPr>
              <a:t>We can </a:t>
            </a:r>
            <a:r>
              <a:rPr lang="en-US" sz="2000" dirty="0">
                <a:solidFill>
                  <a:schemeClr val="bg1"/>
                </a:solidFill>
                <a:effectLst/>
                <a:latin typeface="+mn-lt"/>
                <a:ea typeface="Calibri" panose="020F0502020204030204" pitchFamily="34" charset="0"/>
                <a:cs typeface="Arial" panose="020B0604020202020204" pitchFamily="34" charset="0"/>
              </a:rPr>
              <a:t>rephrase a question to better get at how the subject of the question impacts this study</a:t>
            </a:r>
            <a:r>
              <a:rPr lang="en-US" sz="2000" dirty="0">
                <a:solidFill>
                  <a:schemeClr val="bg1"/>
                </a:solidFill>
                <a:latin typeface="+mn-lt"/>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solidFill>
                  <a:schemeClr val="bg1"/>
                </a:solidFill>
                <a:effectLst/>
                <a:latin typeface="+mn-lt"/>
                <a:ea typeface="Calibri" panose="020F0502020204030204" pitchFamily="34" charset="0"/>
                <a:cs typeface="Arial" panose="020B0604020202020204" pitchFamily="34" charset="0"/>
              </a:rPr>
              <a:t>Where are farmlands and timberlands located in the study area?”  It may be changed to “Are there particular routes that are impacted by farming or truck traffic?”. </a:t>
            </a:r>
          </a:p>
          <a:p>
            <a:pPr marL="285750" indent="-285750">
              <a:buFont typeface="Wingdings" panose="05000000000000000000" pitchFamily="2" charset="2"/>
              <a:buChar char="Ø"/>
            </a:pPr>
            <a:r>
              <a:rPr lang="en-US" sz="1800" dirty="0">
                <a:solidFill>
                  <a:schemeClr val="bg1"/>
                </a:solidFill>
                <a:latin typeface="+mn-lt"/>
                <a:ea typeface="Calibri" panose="020F0502020204030204" pitchFamily="34" charset="0"/>
                <a:cs typeface="Arial" panose="020B0604020202020204" pitchFamily="34" charset="0"/>
              </a:rPr>
              <a:t>There are some questions that will be answered during the CTP process by the CTP Steering Committee.</a:t>
            </a:r>
          </a:p>
          <a:p>
            <a:pPr marL="285750" indent="-285750">
              <a:buFont typeface="Wingdings" panose="05000000000000000000" pitchFamily="2" charset="2"/>
              <a:buChar char="Ø"/>
            </a:pPr>
            <a:r>
              <a:rPr lang="en-US" sz="1800" dirty="0">
                <a:solidFill>
                  <a:schemeClr val="bg1"/>
                </a:solidFill>
                <a:effectLst/>
                <a:latin typeface="+mn-lt"/>
                <a:ea typeface="Calibri" panose="020F0502020204030204" pitchFamily="34" charset="0"/>
                <a:cs typeface="Arial" panose="020B0604020202020204" pitchFamily="34" charset="0"/>
              </a:rPr>
              <a:t>We want to document resources used to </a:t>
            </a:r>
            <a:r>
              <a:rPr lang="en-US" sz="1800">
                <a:solidFill>
                  <a:schemeClr val="bg1"/>
                </a:solidFill>
                <a:effectLst/>
                <a:latin typeface="+mn-lt"/>
                <a:ea typeface="Calibri" panose="020F0502020204030204" pitchFamily="34" charset="0"/>
                <a:cs typeface="Arial" panose="020B0604020202020204" pitchFamily="34" charset="0"/>
              </a:rPr>
              <a:t>answer questions today.</a:t>
            </a:r>
            <a:endParaRPr lang="en-US" sz="1800" dirty="0">
              <a:solidFill>
                <a:schemeClr val="bg1"/>
              </a:solidFill>
              <a:effectLst/>
              <a:latin typeface="+mn-lt"/>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en-US" sz="2000" dirty="0">
              <a:solidFill>
                <a:schemeClr val="bg1"/>
              </a:solidFill>
              <a:latin typeface="+mn-lt"/>
            </a:endParaRPr>
          </a:p>
          <a:p>
            <a:pPr marL="285750" indent="-285750">
              <a:buFont typeface="Wingdings" panose="05000000000000000000" pitchFamily="2" charset="2"/>
              <a:buChar char="Ø"/>
            </a:pPr>
            <a:endParaRPr lang="en-US" sz="2000" dirty="0">
              <a:solidFill>
                <a:schemeClr val="bg1"/>
              </a:solidFill>
            </a:endParaRPr>
          </a:p>
          <a:p>
            <a:endParaRPr lang="en-US" dirty="0"/>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Keep in mind</a:t>
            </a:r>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14</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spTree>
    <p:extLst>
      <p:ext uri="{BB962C8B-B14F-4D97-AF65-F5344CB8AC3E}">
        <p14:creationId xmlns:p14="http://schemas.microsoft.com/office/powerpoint/2010/main" val="4152439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3F79C-C244-A09B-E19A-CBB325C9AB8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734C10F0-850E-C204-4BE1-FDA8D7B9AE7D}"/>
              </a:ext>
            </a:extLst>
          </p:cNvPr>
          <p:cNvSpPr>
            <a:spLocks noGrp="1"/>
          </p:cNvSpPr>
          <p:nvPr>
            <p:ph type="body" sz="quarter" idx="16"/>
          </p:nvPr>
        </p:nvSpPr>
        <p:spPr>
          <a:xfrm>
            <a:off x="4360612" y="3009653"/>
            <a:ext cx="2447125" cy="412997"/>
          </a:xfrm>
        </p:spPr>
        <p:txBody>
          <a:bodyPr/>
          <a:lstStyle/>
          <a:p>
            <a:r>
              <a:rPr lang="en-US" dirty="0"/>
              <a:t>Emily Stupka</a:t>
            </a:r>
          </a:p>
        </p:txBody>
      </p:sp>
      <p:sp>
        <p:nvSpPr>
          <p:cNvPr id="4" name="Text Placeholder 3">
            <a:extLst>
              <a:ext uri="{FF2B5EF4-FFF2-40B4-BE49-F238E27FC236}">
                <a16:creationId xmlns:a16="http://schemas.microsoft.com/office/drawing/2014/main" id="{90459373-3D4B-DFC4-90A8-2643E568A743}"/>
              </a:ext>
            </a:extLst>
          </p:cNvPr>
          <p:cNvSpPr>
            <a:spLocks noGrp="1"/>
          </p:cNvSpPr>
          <p:nvPr>
            <p:ph type="body" sz="quarter" idx="17"/>
          </p:nvPr>
        </p:nvSpPr>
        <p:spPr>
          <a:xfrm>
            <a:off x="4373312" y="3365253"/>
            <a:ext cx="2447125" cy="412997"/>
          </a:xfrm>
        </p:spPr>
        <p:txBody>
          <a:bodyPr/>
          <a:lstStyle/>
          <a:p>
            <a:r>
              <a:rPr lang="en-US" dirty="0"/>
              <a:t>elstupka@ncdot.gov</a:t>
            </a:r>
          </a:p>
        </p:txBody>
      </p:sp>
      <p:sp>
        <p:nvSpPr>
          <p:cNvPr id="5" name="Text Placeholder 4">
            <a:extLst>
              <a:ext uri="{FF2B5EF4-FFF2-40B4-BE49-F238E27FC236}">
                <a16:creationId xmlns:a16="http://schemas.microsoft.com/office/drawing/2014/main" id="{7C7FA4EF-B4A4-5BDB-B3D4-19B60012DBF0}"/>
              </a:ext>
            </a:extLst>
          </p:cNvPr>
          <p:cNvSpPr>
            <a:spLocks noGrp="1"/>
          </p:cNvSpPr>
          <p:nvPr>
            <p:ph type="body" sz="quarter" idx="18"/>
          </p:nvPr>
        </p:nvSpPr>
        <p:spPr>
          <a:xfrm>
            <a:off x="4373312" y="3695453"/>
            <a:ext cx="2447125" cy="412997"/>
          </a:xfrm>
        </p:spPr>
        <p:txBody>
          <a:bodyPr/>
          <a:lstStyle/>
          <a:p>
            <a:r>
              <a:rPr lang="en-US" dirty="0"/>
              <a:t>919-707-0985</a:t>
            </a:r>
          </a:p>
        </p:txBody>
      </p:sp>
      <p:sp>
        <p:nvSpPr>
          <p:cNvPr id="6" name="Text Placeholder 5">
            <a:extLst>
              <a:ext uri="{FF2B5EF4-FFF2-40B4-BE49-F238E27FC236}">
                <a16:creationId xmlns:a16="http://schemas.microsoft.com/office/drawing/2014/main" id="{4A61BD16-6AD6-4EB1-33CF-58943A95720E}"/>
              </a:ext>
            </a:extLst>
          </p:cNvPr>
          <p:cNvSpPr>
            <a:spLocks noGrp="1"/>
          </p:cNvSpPr>
          <p:nvPr>
            <p:ph type="body" sz="quarter" idx="19"/>
          </p:nvPr>
        </p:nvSpPr>
        <p:spPr>
          <a:xfrm>
            <a:off x="966636" y="3016003"/>
            <a:ext cx="2383315" cy="422275"/>
          </a:xfrm>
        </p:spPr>
        <p:txBody>
          <a:bodyPr/>
          <a:lstStyle/>
          <a:p>
            <a:r>
              <a:rPr lang="en-US" dirty="0"/>
              <a:t>Pam R. Cook, P.E.</a:t>
            </a:r>
          </a:p>
        </p:txBody>
      </p:sp>
      <p:sp>
        <p:nvSpPr>
          <p:cNvPr id="7" name="Text Placeholder 6">
            <a:extLst>
              <a:ext uri="{FF2B5EF4-FFF2-40B4-BE49-F238E27FC236}">
                <a16:creationId xmlns:a16="http://schemas.microsoft.com/office/drawing/2014/main" id="{7A93F03F-3C1A-5D18-2431-4A36A7EE3C29}"/>
              </a:ext>
            </a:extLst>
          </p:cNvPr>
          <p:cNvSpPr>
            <a:spLocks noGrp="1"/>
          </p:cNvSpPr>
          <p:nvPr>
            <p:ph type="body" sz="quarter" idx="20"/>
          </p:nvPr>
        </p:nvSpPr>
        <p:spPr>
          <a:xfrm>
            <a:off x="979336" y="3371603"/>
            <a:ext cx="2216791" cy="422275"/>
          </a:xfrm>
        </p:spPr>
        <p:txBody>
          <a:bodyPr/>
          <a:lstStyle/>
          <a:p>
            <a:r>
              <a:rPr lang="en-US" dirty="0"/>
              <a:t>prcook@ncdot.gov</a:t>
            </a:r>
          </a:p>
        </p:txBody>
      </p:sp>
      <p:sp>
        <p:nvSpPr>
          <p:cNvPr id="8" name="Text Placeholder 7">
            <a:extLst>
              <a:ext uri="{FF2B5EF4-FFF2-40B4-BE49-F238E27FC236}">
                <a16:creationId xmlns:a16="http://schemas.microsoft.com/office/drawing/2014/main" id="{56811DBF-3BF0-30B0-8AFD-927BA818E21A}"/>
              </a:ext>
            </a:extLst>
          </p:cNvPr>
          <p:cNvSpPr>
            <a:spLocks noGrp="1"/>
          </p:cNvSpPr>
          <p:nvPr>
            <p:ph type="body" sz="quarter" idx="21"/>
          </p:nvPr>
        </p:nvSpPr>
        <p:spPr>
          <a:xfrm>
            <a:off x="979336" y="3701803"/>
            <a:ext cx="2216791" cy="422275"/>
          </a:xfrm>
        </p:spPr>
        <p:txBody>
          <a:bodyPr/>
          <a:lstStyle/>
          <a:p>
            <a:r>
              <a:rPr lang="en-US" dirty="0"/>
              <a:t>919-707-0975</a:t>
            </a:r>
          </a:p>
        </p:txBody>
      </p:sp>
      <p:sp>
        <p:nvSpPr>
          <p:cNvPr id="9" name="TextBox 8">
            <a:extLst>
              <a:ext uri="{FF2B5EF4-FFF2-40B4-BE49-F238E27FC236}">
                <a16:creationId xmlns:a16="http://schemas.microsoft.com/office/drawing/2014/main" id="{8CC40D8F-4079-BD04-0F91-D468C8B63046}"/>
              </a:ext>
            </a:extLst>
          </p:cNvPr>
          <p:cNvSpPr txBox="1"/>
          <p:nvPr/>
        </p:nvSpPr>
        <p:spPr>
          <a:xfrm>
            <a:off x="-2671642" y="0"/>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
        <p:nvSpPr>
          <p:cNvPr id="10" name="TextBox 9">
            <a:extLst>
              <a:ext uri="{FF2B5EF4-FFF2-40B4-BE49-F238E27FC236}">
                <a16:creationId xmlns:a16="http://schemas.microsoft.com/office/drawing/2014/main" id="{C1C9B267-036E-9B27-4C87-69CF41D01F33}"/>
              </a:ext>
            </a:extLst>
          </p:cNvPr>
          <p:cNvSpPr txBox="1"/>
          <p:nvPr/>
        </p:nvSpPr>
        <p:spPr>
          <a:xfrm>
            <a:off x="747224" y="5940812"/>
            <a:ext cx="10704140" cy="646331"/>
          </a:xfrm>
          <a:prstGeom prst="rect">
            <a:avLst/>
          </a:prstGeom>
          <a:noFill/>
        </p:spPr>
        <p:txBody>
          <a:bodyPr wrap="square" rtlCol="0">
            <a:spAutoFit/>
          </a:bodyPr>
          <a:lstStyle/>
          <a:p>
            <a:r>
              <a:rPr lang="en-US" dirty="0">
                <a:hlinkClick r:id="rId2"/>
              </a:rPr>
              <a:t>Project Website: connect.ncdot.gov/projects/planning/Pages/</a:t>
            </a:r>
            <a:r>
              <a:rPr lang="en-US" dirty="0" err="1">
                <a:hlinkClick r:id="rId2"/>
              </a:rPr>
              <a:t>CTP-Details.aspx?study_id</a:t>
            </a:r>
            <a:r>
              <a:rPr lang="en-US" dirty="0">
                <a:hlinkClick r:id="rId2"/>
              </a:rPr>
              <a:t>=Rockingham County</a:t>
            </a:r>
            <a:endParaRPr lang="en-US" dirty="0"/>
          </a:p>
        </p:txBody>
      </p:sp>
      <p:sp>
        <p:nvSpPr>
          <p:cNvPr id="11" name="Text Placeholder 2">
            <a:extLst>
              <a:ext uri="{FF2B5EF4-FFF2-40B4-BE49-F238E27FC236}">
                <a16:creationId xmlns:a16="http://schemas.microsoft.com/office/drawing/2014/main" id="{89881C15-4E7C-2E69-FD7F-938CFBFAC2C0}"/>
              </a:ext>
            </a:extLst>
          </p:cNvPr>
          <p:cNvSpPr txBox="1">
            <a:spLocks/>
          </p:cNvSpPr>
          <p:nvPr/>
        </p:nvSpPr>
        <p:spPr>
          <a:xfrm>
            <a:off x="8011983" y="3016003"/>
            <a:ext cx="2447125"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Dawn Vallieres</a:t>
            </a:r>
          </a:p>
        </p:txBody>
      </p:sp>
      <p:sp>
        <p:nvSpPr>
          <p:cNvPr id="12" name="Text Placeholder 3">
            <a:extLst>
              <a:ext uri="{FF2B5EF4-FFF2-40B4-BE49-F238E27FC236}">
                <a16:creationId xmlns:a16="http://schemas.microsoft.com/office/drawing/2014/main" id="{851C8BF3-8868-E602-03DD-B6AEF8C9215C}"/>
              </a:ext>
            </a:extLst>
          </p:cNvPr>
          <p:cNvSpPr txBox="1">
            <a:spLocks/>
          </p:cNvSpPr>
          <p:nvPr/>
        </p:nvSpPr>
        <p:spPr>
          <a:xfrm>
            <a:off x="8024683" y="3371603"/>
            <a:ext cx="2447125"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dvallieres@ptrc.org</a:t>
            </a:r>
          </a:p>
        </p:txBody>
      </p:sp>
      <p:sp>
        <p:nvSpPr>
          <p:cNvPr id="13" name="Text Placeholder 4">
            <a:extLst>
              <a:ext uri="{FF2B5EF4-FFF2-40B4-BE49-F238E27FC236}">
                <a16:creationId xmlns:a16="http://schemas.microsoft.com/office/drawing/2014/main" id="{A8EDA782-1902-CB57-8CF4-7909CF52EE85}"/>
              </a:ext>
            </a:extLst>
          </p:cNvPr>
          <p:cNvSpPr txBox="1">
            <a:spLocks/>
          </p:cNvSpPr>
          <p:nvPr/>
        </p:nvSpPr>
        <p:spPr>
          <a:xfrm>
            <a:off x="8024683" y="3701803"/>
            <a:ext cx="2447125"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336-904-0300</a:t>
            </a:r>
          </a:p>
        </p:txBody>
      </p:sp>
    </p:spTree>
    <p:extLst>
      <p:ext uri="{BB962C8B-B14F-4D97-AF65-F5344CB8AC3E}">
        <p14:creationId xmlns:p14="http://schemas.microsoft.com/office/powerpoint/2010/main" val="402341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CC40D8F-4079-BD04-0F91-D468C8B63046}"/>
              </a:ext>
            </a:extLst>
          </p:cNvPr>
          <p:cNvSpPr txBox="1"/>
          <p:nvPr/>
        </p:nvSpPr>
        <p:spPr>
          <a:xfrm>
            <a:off x="-2595442" y="-16139"/>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1389431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a:xfrm>
            <a:off x="434567" y="1869928"/>
            <a:ext cx="11253850" cy="4033676"/>
          </a:xfrm>
        </p:spPr>
        <p:txBody>
          <a:bodyPr/>
          <a:lstStyle/>
          <a:p>
            <a:pPr marL="800100" lvl="1" indent="-285750">
              <a:buClr>
                <a:schemeClr val="bg1"/>
              </a:buClr>
              <a:buFont typeface="Wingdings" panose="05000000000000000000" pitchFamily="2" charset="2"/>
              <a:buChar char="Ø"/>
            </a:pPr>
            <a:endParaRPr lang="en-US" sz="2400" dirty="0">
              <a:solidFill>
                <a:schemeClr val="bg1"/>
              </a:solidFill>
            </a:endParaRPr>
          </a:p>
          <a:p>
            <a:pPr marL="800100" lvl="1" indent="-285750">
              <a:buClr>
                <a:schemeClr val="bg1"/>
              </a:buClr>
              <a:buFont typeface="Wingdings" panose="05000000000000000000" pitchFamily="2" charset="2"/>
              <a:buChar char="Ø"/>
            </a:pPr>
            <a:r>
              <a:rPr lang="en-US" sz="2400" b="1" dirty="0">
                <a:solidFill>
                  <a:schemeClr val="bg1"/>
                </a:solidFill>
              </a:rPr>
              <a:t>It is long range needs-based plan (~25-30 years)</a:t>
            </a:r>
          </a:p>
          <a:p>
            <a:pPr marL="800100" lvl="1" indent="-285750">
              <a:buClr>
                <a:schemeClr val="bg1"/>
              </a:buClr>
              <a:buFont typeface="Wingdings" panose="05000000000000000000" pitchFamily="2" charset="2"/>
              <a:buChar char="Ø"/>
            </a:pPr>
            <a:endParaRPr lang="en-US" sz="2400" b="1" dirty="0">
              <a:solidFill>
                <a:schemeClr val="bg1"/>
              </a:solidFill>
            </a:endParaRPr>
          </a:p>
          <a:p>
            <a:pPr marL="800100" lvl="1" indent="-285750">
              <a:buClr>
                <a:schemeClr val="bg1"/>
              </a:buClr>
              <a:buFont typeface="Wingdings" panose="05000000000000000000" pitchFamily="2" charset="2"/>
              <a:buChar char="Ø"/>
            </a:pPr>
            <a:r>
              <a:rPr lang="en-US" sz="2400" b="1" dirty="0">
                <a:solidFill>
                  <a:schemeClr val="bg1"/>
                </a:solidFill>
              </a:rPr>
              <a:t>Represents an area’s consensus on a future transportation system</a:t>
            </a:r>
          </a:p>
          <a:p>
            <a:pPr marL="800100" lvl="1" indent="-285750">
              <a:buClr>
                <a:schemeClr val="bg1"/>
              </a:buClr>
              <a:buFont typeface="Wingdings" panose="05000000000000000000" pitchFamily="2" charset="2"/>
              <a:buChar char="Ø"/>
            </a:pPr>
            <a:endParaRPr lang="en-US" sz="2400" b="1" dirty="0">
              <a:solidFill>
                <a:schemeClr val="bg1"/>
              </a:solidFill>
            </a:endParaRPr>
          </a:p>
          <a:p>
            <a:pPr marL="800100" lvl="1" indent="-285750">
              <a:buClr>
                <a:schemeClr val="bg1"/>
              </a:buClr>
              <a:buFont typeface="Wingdings" panose="05000000000000000000" pitchFamily="2" charset="2"/>
              <a:buChar char="Ø"/>
            </a:pPr>
            <a:r>
              <a:rPr lang="en-US" sz="2400" b="1" dirty="0">
                <a:solidFill>
                  <a:schemeClr val="bg1"/>
                </a:solidFill>
              </a:rPr>
              <a:t>It is multimodal 	</a:t>
            </a:r>
          </a:p>
          <a:p>
            <a:pPr marL="1485900" lvl="3" indent="-285750">
              <a:buClr>
                <a:schemeClr val="bg1"/>
              </a:buClr>
              <a:buFont typeface="Wingdings" panose="05000000000000000000" pitchFamily="2" charset="2"/>
              <a:buChar char="Ø"/>
            </a:pPr>
            <a:r>
              <a:rPr lang="en-US" sz="2200" b="1" dirty="0">
                <a:solidFill>
                  <a:schemeClr val="bg1"/>
                </a:solidFill>
              </a:rPr>
              <a:t>Highway</a:t>
            </a:r>
          </a:p>
          <a:p>
            <a:pPr marL="1485900" lvl="3" indent="-285750">
              <a:buClr>
                <a:schemeClr val="bg1"/>
              </a:buClr>
              <a:buFont typeface="Wingdings" panose="05000000000000000000" pitchFamily="2" charset="2"/>
              <a:buChar char="Ø"/>
            </a:pPr>
            <a:r>
              <a:rPr lang="en-US" sz="2200" b="1" dirty="0">
                <a:solidFill>
                  <a:schemeClr val="bg1"/>
                </a:solidFill>
              </a:rPr>
              <a:t>Bicycle / Pedestrian</a:t>
            </a:r>
          </a:p>
          <a:p>
            <a:pPr marL="1485900" lvl="3" indent="-285750">
              <a:buClr>
                <a:schemeClr val="bg1"/>
              </a:buClr>
              <a:buFont typeface="Wingdings" panose="05000000000000000000" pitchFamily="2" charset="2"/>
              <a:buChar char="Ø"/>
            </a:pPr>
            <a:r>
              <a:rPr lang="en-US" sz="2200" b="1" dirty="0">
                <a:solidFill>
                  <a:schemeClr val="bg1"/>
                </a:solidFill>
              </a:rPr>
              <a:t>Public Transportation / Rail</a:t>
            </a:r>
          </a:p>
          <a:p>
            <a:pPr marL="1485900" lvl="3" indent="-285750">
              <a:buClr>
                <a:schemeClr val="bg1"/>
              </a:buClr>
              <a:buFont typeface="Wingdings" panose="05000000000000000000" pitchFamily="2" charset="2"/>
              <a:buChar char="Ø"/>
            </a:pPr>
            <a:endParaRPr lang="en-US" sz="2200" b="1" dirty="0">
              <a:solidFill>
                <a:schemeClr val="bg1"/>
              </a:solidFill>
            </a:endParaRPr>
          </a:p>
          <a:p>
            <a:pPr lvl="1" indent="0">
              <a:buClr>
                <a:schemeClr val="bg1"/>
              </a:buClr>
              <a:buNone/>
            </a:pPr>
            <a:r>
              <a:rPr lang="en-US" sz="2200" dirty="0">
                <a:solidFill>
                  <a:schemeClr val="bg1"/>
                </a:solidFill>
              </a:rPr>
              <a:t>	</a:t>
            </a:r>
          </a:p>
          <a:p>
            <a:pPr marL="285750" indent="-285750">
              <a:buClr>
                <a:schemeClr val="bg1"/>
              </a:buClr>
              <a:buFont typeface="Wingdings" panose="05000000000000000000" pitchFamily="2" charset="2"/>
              <a:buChar char="Ø"/>
            </a:pPr>
            <a:endParaRPr lang="en-US" sz="2400" dirty="0">
              <a:solidFill>
                <a:schemeClr val="bg1"/>
              </a:solidFill>
            </a:endParaRPr>
          </a:p>
          <a:p>
            <a:pPr marL="285750" indent="-285750">
              <a:buClr>
                <a:schemeClr val="bg1"/>
              </a:buClr>
              <a:buFont typeface="Wingdings" panose="05000000000000000000" pitchFamily="2" charset="2"/>
              <a:buChar char="Ø"/>
            </a:pPr>
            <a:endParaRPr lang="en-US" sz="2400" dirty="0">
              <a:solidFill>
                <a:schemeClr val="bg1"/>
              </a:solidFill>
            </a:endParaRPr>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What is A CTP?</a:t>
            </a:r>
          </a:p>
        </p:txBody>
      </p:sp>
      <p:sp>
        <p:nvSpPr>
          <p:cNvPr id="4" name="Text Placeholder 3">
            <a:extLst>
              <a:ext uri="{FF2B5EF4-FFF2-40B4-BE49-F238E27FC236}">
                <a16:creationId xmlns:a16="http://schemas.microsoft.com/office/drawing/2014/main" id="{6193587D-934D-0D96-CED6-0E64B798AE35}"/>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7" name="Text Placeholder 6">
            <a:extLst>
              <a:ext uri="{FF2B5EF4-FFF2-40B4-BE49-F238E27FC236}">
                <a16:creationId xmlns:a16="http://schemas.microsoft.com/office/drawing/2014/main" id="{17B3A985-366A-013B-24F4-F39BE0CA97DE}"/>
              </a:ext>
            </a:extLst>
          </p:cNvPr>
          <p:cNvSpPr>
            <a:spLocks noGrp="1"/>
          </p:cNvSpPr>
          <p:nvPr>
            <p:ph type="body" sz="quarter" idx="13"/>
          </p:nvPr>
        </p:nvSpPr>
        <p:spPr/>
        <p:txBody>
          <a:bodyPr/>
          <a:lstStyle/>
          <a:p>
            <a:r>
              <a:rPr lang="en-US" dirty="0"/>
              <a:t>Comprehensive Transportation Plan</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2</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spTree>
    <p:extLst>
      <p:ext uri="{BB962C8B-B14F-4D97-AF65-F5344CB8AC3E}">
        <p14:creationId xmlns:p14="http://schemas.microsoft.com/office/powerpoint/2010/main" val="134699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a:xfrm>
            <a:off x="434567" y="1869928"/>
            <a:ext cx="11253850" cy="4033676"/>
          </a:xfrm>
        </p:spPr>
        <p:txBody>
          <a:bodyPr/>
          <a:lstStyle/>
          <a:p>
            <a:pPr lvl="3" indent="0">
              <a:buClr>
                <a:schemeClr val="bg1"/>
              </a:buClr>
              <a:buNone/>
            </a:pPr>
            <a:endParaRPr lang="en-US" sz="2200" dirty="0">
              <a:solidFill>
                <a:schemeClr val="bg1"/>
              </a:solidFill>
            </a:endParaRPr>
          </a:p>
          <a:p>
            <a:pPr marL="800100" lvl="1" indent="-285750">
              <a:buClr>
                <a:schemeClr val="bg1"/>
              </a:buClr>
              <a:buFont typeface="Wingdings" panose="05000000000000000000" pitchFamily="2" charset="2"/>
              <a:buChar char="Ø"/>
            </a:pPr>
            <a:r>
              <a:rPr lang="en-US" sz="2400" b="1" dirty="0">
                <a:solidFill>
                  <a:schemeClr val="bg1"/>
                </a:solidFill>
              </a:rPr>
              <a:t>Developed cooperatively with: </a:t>
            </a:r>
          </a:p>
          <a:p>
            <a:pPr lvl="1" indent="0">
              <a:buClr>
                <a:schemeClr val="bg1"/>
              </a:buClr>
              <a:buNone/>
            </a:pPr>
            <a:endParaRPr lang="en-US" sz="2400" b="1" dirty="0">
              <a:solidFill>
                <a:schemeClr val="bg1"/>
              </a:solidFill>
            </a:endParaRPr>
          </a:p>
          <a:p>
            <a:pPr marL="1200150" lvl="2" indent="-342900">
              <a:buClr>
                <a:schemeClr val="bg1"/>
              </a:buClr>
            </a:pPr>
            <a:r>
              <a:rPr lang="en-US" sz="2200" b="1" dirty="0">
                <a:solidFill>
                  <a:schemeClr val="bg1"/>
                </a:solidFill>
              </a:rPr>
              <a:t>NCDOT</a:t>
            </a:r>
          </a:p>
          <a:p>
            <a:pPr marL="1200150" lvl="2" indent="-342900">
              <a:buClr>
                <a:schemeClr val="bg1"/>
              </a:buClr>
            </a:pPr>
            <a:r>
              <a:rPr lang="en-US" sz="2200" b="1" dirty="0">
                <a:solidFill>
                  <a:schemeClr val="bg1"/>
                </a:solidFill>
              </a:rPr>
              <a:t>Municipalities</a:t>
            </a:r>
          </a:p>
          <a:p>
            <a:pPr marL="1200150" lvl="2" indent="-342900">
              <a:buClr>
                <a:schemeClr val="bg1"/>
              </a:buClr>
            </a:pPr>
            <a:r>
              <a:rPr lang="en-US" sz="2200" b="1" dirty="0">
                <a:solidFill>
                  <a:schemeClr val="bg1"/>
                </a:solidFill>
              </a:rPr>
              <a:t>Counties</a:t>
            </a:r>
          </a:p>
          <a:p>
            <a:pPr marL="1200150" lvl="2" indent="-342900">
              <a:buClr>
                <a:schemeClr val="bg1"/>
              </a:buClr>
            </a:pPr>
            <a:r>
              <a:rPr lang="en-US" sz="2200" b="1" dirty="0">
                <a:solidFill>
                  <a:schemeClr val="bg1"/>
                </a:solidFill>
              </a:rPr>
              <a:t>Rural Planning Organizations</a:t>
            </a:r>
          </a:p>
          <a:p>
            <a:pPr marL="1200150" lvl="2" indent="-342900">
              <a:buClr>
                <a:schemeClr val="bg1"/>
              </a:buClr>
            </a:pPr>
            <a:r>
              <a:rPr lang="en-US" sz="2200" b="1" dirty="0">
                <a:solidFill>
                  <a:schemeClr val="bg1"/>
                </a:solidFill>
              </a:rPr>
              <a:t>The public</a:t>
            </a:r>
          </a:p>
          <a:p>
            <a:pPr lvl="2" indent="0">
              <a:buClr>
                <a:schemeClr val="bg1"/>
              </a:buClr>
              <a:buNone/>
            </a:pPr>
            <a:r>
              <a:rPr lang="en-US" sz="2200" dirty="0">
                <a:solidFill>
                  <a:schemeClr val="bg1"/>
                </a:solidFill>
              </a:rPr>
              <a:t>	</a:t>
            </a:r>
          </a:p>
          <a:p>
            <a:pPr marL="285750" indent="-285750">
              <a:buClr>
                <a:schemeClr val="bg1"/>
              </a:buClr>
              <a:buFont typeface="Wingdings" panose="05000000000000000000" pitchFamily="2" charset="2"/>
              <a:buChar char="Ø"/>
            </a:pPr>
            <a:endParaRPr lang="en-US" sz="2400" dirty="0">
              <a:solidFill>
                <a:schemeClr val="bg1"/>
              </a:solidFill>
            </a:endParaRPr>
          </a:p>
          <a:p>
            <a:pPr marL="285750" indent="-285750">
              <a:buClr>
                <a:schemeClr val="bg1"/>
              </a:buClr>
              <a:buFont typeface="Wingdings" panose="05000000000000000000" pitchFamily="2" charset="2"/>
              <a:buChar char="Ø"/>
            </a:pPr>
            <a:endParaRPr lang="en-US" sz="2400" dirty="0">
              <a:solidFill>
                <a:schemeClr val="bg1"/>
              </a:solidFill>
            </a:endParaRPr>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What is A CTP?</a:t>
            </a:r>
          </a:p>
        </p:txBody>
      </p:sp>
      <p:sp>
        <p:nvSpPr>
          <p:cNvPr id="4" name="Text Placeholder 3">
            <a:extLst>
              <a:ext uri="{FF2B5EF4-FFF2-40B4-BE49-F238E27FC236}">
                <a16:creationId xmlns:a16="http://schemas.microsoft.com/office/drawing/2014/main" id="{6193587D-934D-0D96-CED6-0E64B798AE35}"/>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7" name="Text Placeholder 6">
            <a:extLst>
              <a:ext uri="{FF2B5EF4-FFF2-40B4-BE49-F238E27FC236}">
                <a16:creationId xmlns:a16="http://schemas.microsoft.com/office/drawing/2014/main" id="{17B3A985-366A-013B-24F4-F39BE0CA97DE}"/>
              </a:ext>
            </a:extLst>
          </p:cNvPr>
          <p:cNvSpPr>
            <a:spLocks noGrp="1"/>
          </p:cNvSpPr>
          <p:nvPr>
            <p:ph type="body" sz="quarter" idx="13"/>
          </p:nvPr>
        </p:nvSpPr>
        <p:spPr/>
        <p:txBody>
          <a:bodyPr/>
          <a:lstStyle/>
          <a:p>
            <a:r>
              <a:rPr lang="en-US" dirty="0"/>
              <a:t>Comprehensive Transportation Plan</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3</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spTree>
    <p:extLst>
      <p:ext uri="{BB962C8B-B14F-4D97-AF65-F5344CB8AC3E}">
        <p14:creationId xmlns:p14="http://schemas.microsoft.com/office/powerpoint/2010/main" val="76129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a:xfrm>
            <a:off x="434567" y="1869928"/>
            <a:ext cx="11253850" cy="4033676"/>
          </a:xfrm>
        </p:spPr>
        <p:txBody>
          <a:bodyPr/>
          <a:lstStyle/>
          <a:p>
            <a:pPr lvl="3" indent="0">
              <a:buClr>
                <a:schemeClr val="bg1"/>
              </a:buClr>
              <a:buNone/>
            </a:pPr>
            <a:endParaRPr lang="en-US" sz="2200" dirty="0">
              <a:solidFill>
                <a:schemeClr val="bg1"/>
              </a:solidFill>
            </a:endParaRPr>
          </a:p>
          <a:p>
            <a:pPr marL="800100" lvl="1" indent="-285750">
              <a:buClr>
                <a:schemeClr val="bg1"/>
              </a:buClr>
              <a:buFont typeface="Wingdings" panose="05000000000000000000" pitchFamily="2" charset="2"/>
              <a:buChar char="Ø"/>
            </a:pPr>
            <a:r>
              <a:rPr lang="en-US" sz="2400" b="1" dirty="0">
                <a:solidFill>
                  <a:schemeClr val="bg1"/>
                </a:solidFill>
              </a:rPr>
              <a:t>It is adopted or endorsed at three levels: </a:t>
            </a:r>
          </a:p>
          <a:p>
            <a:pPr lvl="1" indent="0">
              <a:buClr>
                <a:schemeClr val="bg1"/>
              </a:buClr>
              <a:buNone/>
            </a:pPr>
            <a:endParaRPr lang="en-US" sz="2400" b="1" dirty="0">
              <a:solidFill>
                <a:schemeClr val="bg1"/>
              </a:solidFill>
            </a:endParaRPr>
          </a:p>
          <a:p>
            <a:pPr marL="1200150" lvl="2" indent="-342900">
              <a:buClr>
                <a:schemeClr val="bg1"/>
              </a:buClr>
            </a:pPr>
            <a:r>
              <a:rPr lang="en-US" sz="2200" b="1" dirty="0">
                <a:solidFill>
                  <a:schemeClr val="bg1"/>
                </a:solidFill>
              </a:rPr>
              <a:t>Locally</a:t>
            </a:r>
          </a:p>
          <a:p>
            <a:pPr marL="1200150" lvl="2" indent="-342900">
              <a:buClr>
                <a:schemeClr val="bg1"/>
              </a:buClr>
            </a:pPr>
            <a:r>
              <a:rPr lang="en-US" sz="2200" b="1" dirty="0">
                <a:solidFill>
                  <a:schemeClr val="bg1"/>
                </a:solidFill>
              </a:rPr>
              <a:t>Rural Planning Organization</a:t>
            </a:r>
          </a:p>
          <a:p>
            <a:pPr marL="1200150" lvl="2" indent="-342900">
              <a:buClr>
                <a:schemeClr val="bg1"/>
              </a:buClr>
            </a:pPr>
            <a:r>
              <a:rPr lang="en-US" sz="2200" b="1" dirty="0">
                <a:solidFill>
                  <a:schemeClr val="bg1"/>
                </a:solidFill>
              </a:rPr>
              <a:t>NCDOT Board of Transportation</a:t>
            </a:r>
          </a:p>
          <a:p>
            <a:pPr marL="1200150" lvl="2" indent="-342900">
              <a:buClr>
                <a:schemeClr val="bg1"/>
              </a:buClr>
            </a:pPr>
            <a:endParaRPr lang="en-US" sz="2200" b="1" dirty="0">
              <a:solidFill>
                <a:schemeClr val="bg1"/>
              </a:solidFill>
            </a:endParaRPr>
          </a:p>
          <a:p>
            <a:pPr marL="857250" lvl="1" indent="-342900">
              <a:buClr>
                <a:schemeClr val="bg1"/>
              </a:buClr>
              <a:buFont typeface="Wingdings" panose="05000000000000000000" pitchFamily="2" charset="2"/>
              <a:buChar char="Ø"/>
            </a:pPr>
            <a:r>
              <a:rPr lang="en-US" sz="2200" b="1" dirty="0">
                <a:solidFill>
                  <a:schemeClr val="bg1"/>
                </a:solidFill>
              </a:rPr>
              <a:t>It is the first step of the development of a project</a:t>
            </a:r>
          </a:p>
          <a:p>
            <a:pPr marL="1200150" lvl="2" indent="-342900">
              <a:buClr>
                <a:schemeClr val="bg1"/>
              </a:buClr>
            </a:pPr>
            <a:endParaRPr lang="en-US" sz="2200" b="1" dirty="0">
              <a:solidFill>
                <a:schemeClr val="bg1"/>
              </a:solidFill>
            </a:endParaRPr>
          </a:p>
          <a:p>
            <a:pPr lvl="2" indent="0">
              <a:buClr>
                <a:schemeClr val="bg1"/>
              </a:buClr>
              <a:buNone/>
            </a:pPr>
            <a:r>
              <a:rPr lang="en-US" sz="2200" dirty="0">
                <a:solidFill>
                  <a:schemeClr val="bg1"/>
                </a:solidFill>
              </a:rPr>
              <a:t>	</a:t>
            </a:r>
          </a:p>
          <a:p>
            <a:pPr marL="285750" indent="-285750">
              <a:buClr>
                <a:schemeClr val="bg1"/>
              </a:buClr>
              <a:buFont typeface="Wingdings" panose="05000000000000000000" pitchFamily="2" charset="2"/>
              <a:buChar char="Ø"/>
            </a:pPr>
            <a:endParaRPr lang="en-US" sz="2400" dirty="0">
              <a:solidFill>
                <a:schemeClr val="bg1"/>
              </a:solidFill>
            </a:endParaRPr>
          </a:p>
          <a:p>
            <a:pPr marL="285750" indent="-285750">
              <a:buClr>
                <a:schemeClr val="bg1"/>
              </a:buClr>
              <a:buFont typeface="Wingdings" panose="05000000000000000000" pitchFamily="2" charset="2"/>
              <a:buChar char="Ø"/>
            </a:pPr>
            <a:endParaRPr lang="en-US" sz="2400" dirty="0">
              <a:solidFill>
                <a:schemeClr val="bg1"/>
              </a:solidFill>
            </a:endParaRPr>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What is A CTP?</a:t>
            </a:r>
          </a:p>
        </p:txBody>
      </p:sp>
      <p:sp>
        <p:nvSpPr>
          <p:cNvPr id="4" name="Text Placeholder 3">
            <a:extLst>
              <a:ext uri="{FF2B5EF4-FFF2-40B4-BE49-F238E27FC236}">
                <a16:creationId xmlns:a16="http://schemas.microsoft.com/office/drawing/2014/main" id="{6193587D-934D-0D96-CED6-0E64B798AE35}"/>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7" name="Text Placeholder 6">
            <a:extLst>
              <a:ext uri="{FF2B5EF4-FFF2-40B4-BE49-F238E27FC236}">
                <a16:creationId xmlns:a16="http://schemas.microsoft.com/office/drawing/2014/main" id="{17B3A985-366A-013B-24F4-F39BE0CA97DE}"/>
              </a:ext>
            </a:extLst>
          </p:cNvPr>
          <p:cNvSpPr>
            <a:spLocks noGrp="1"/>
          </p:cNvSpPr>
          <p:nvPr>
            <p:ph type="body" sz="quarter" idx="13"/>
          </p:nvPr>
        </p:nvSpPr>
        <p:spPr/>
        <p:txBody>
          <a:bodyPr/>
          <a:lstStyle/>
          <a:p>
            <a:r>
              <a:rPr lang="en-US" dirty="0"/>
              <a:t>Comprehensive Transportation Plan</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4</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spTree>
    <p:extLst>
      <p:ext uri="{BB962C8B-B14F-4D97-AF65-F5344CB8AC3E}">
        <p14:creationId xmlns:p14="http://schemas.microsoft.com/office/powerpoint/2010/main" val="8330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a:xfrm>
            <a:off x="434567" y="1869928"/>
            <a:ext cx="11253850" cy="4033676"/>
          </a:xfrm>
        </p:spPr>
        <p:txBody>
          <a:bodyPr/>
          <a:lstStyle/>
          <a:p>
            <a:pPr lvl="3" indent="0">
              <a:buClr>
                <a:schemeClr val="bg1"/>
              </a:buClr>
              <a:buNone/>
            </a:pPr>
            <a:endParaRPr lang="en-US" sz="2200" dirty="0">
              <a:solidFill>
                <a:schemeClr val="bg1"/>
              </a:solidFill>
            </a:endParaRPr>
          </a:p>
          <a:p>
            <a:pPr marL="800100" lvl="1" indent="-285750">
              <a:buClr>
                <a:schemeClr val="bg1"/>
              </a:buClr>
              <a:buFont typeface="Wingdings" panose="05000000000000000000" pitchFamily="2" charset="2"/>
              <a:buChar char="Ø"/>
            </a:pPr>
            <a:r>
              <a:rPr lang="en-US" sz="2400" b="1" dirty="0">
                <a:solidFill>
                  <a:schemeClr val="bg1"/>
                </a:solidFill>
              </a:rPr>
              <a:t>Are planning level plans – are not design plans</a:t>
            </a:r>
          </a:p>
          <a:p>
            <a:pPr marL="800100" lvl="1" indent="-285750">
              <a:buClr>
                <a:schemeClr val="bg1"/>
              </a:buClr>
              <a:buFont typeface="Wingdings" panose="05000000000000000000" pitchFamily="2" charset="2"/>
              <a:buChar char="Ø"/>
            </a:pPr>
            <a:endParaRPr lang="en-US" sz="2400" b="1" dirty="0">
              <a:solidFill>
                <a:schemeClr val="bg1"/>
              </a:solidFill>
            </a:endParaRPr>
          </a:p>
          <a:p>
            <a:pPr marL="800100" lvl="1" indent="-285750">
              <a:buClr>
                <a:schemeClr val="bg1"/>
              </a:buClr>
              <a:buFont typeface="Wingdings" panose="05000000000000000000" pitchFamily="2" charset="2"/>
              <a:buChar char="Ø"/>
            </a:pPr>
            <a:r>
              <a:rPr lang="en-US" sz="2400" b="1" dirty="0">
                <a:solidFill>
                  <a:schemeClr val="bg1"/>
                </a:solidFill>
              </a:rPr>
              <a:t>Are concepts</a:t>
            </a:r>
          </a:p>
          <a:p>
            <a:pPr lvl="1" indent="0">
              <a:buClr>
                <a:schemeClr val="bg1"/>
              </a:buClr>
              <a:buNone/>
            </a:pPr>
            <a:endParaRPr lang="en-US" sz="2400" b="1" dirty="0">
              <a:solidFill>
                <a:schemeClr val="bg1"/>
              </a:solidFill>
            </a:endParaRPr>
          </a:p>
          <a:p>
            <a:pPr marL="800100" lvl="1" indent="-285750">
              <a:buClr>
                <a:schemeClr val="bg1"/>
              </a:buClr>
              <a:buFont typeface="Wingdings" panose="05000000000000000000" pitchFamily="2" charset="2"/>
              <a:buChar char="Ø"/>
            </a:pPr>
            <a:r>
              <a:rPr lang="en-US" sz="2400" b="1" dirty="0">
                <a:solidFill>
                  <a:schemeClr val="bg1"/>
                </a:solidFill>
              </a:rPr>
              <a:t>Will go through a more detailed environmental review and design before final decisions are determined once they are programmed</a:t>
            </a:r>
          </a:p>
          <a:p>
            <a:pPr marL="800100" lvl="1" indent="-285750">
              <a:buClr>
                <a:schemeClr val="bg1"/>
              </a:buClr>
              <a:buFont typeface="Wingdings" panose="05000000000000000000" pitchFamily="2" charset="2"/>
              <a:buChar char="Ø"/>
            </a:pPr>
            <a:endParaRPr lang="en-US" sz="2400" b="1" dirty="0">
              <a:solidFill>
                <a:schemeClr val="bg1"/>
              </a:solidFill>
            </a:endParaRPr>
          </a:p>
          <a:p>
            <a:pPr lvl="1" indent="0">
              <a:buClr>
                <a:schemeClr val="bg1"/>
              </a:buClr>
              <a:buNone/>
            </a:pPr>
            <a:endParaRPr lang="en-US" sz="2400" b="1" dirty="0">
              <a:solidFill>
                <a:schemeClr val="bg1"/>
              </a:solidFill>
            </a:endParaRPr>
          </a:p>
          <a:p>
            <a:pPr lvl="2" indent="0">
              <a:buClr>
                <a:schemeClr val="bg1"/>
              </a:buClr>
              <a:buNone/>
            </a:pPr>
            <a:r>
              <a:rPr lang="en-US" sz="2200" dirty="0">
                <a:solidFill>
                  <a:schemeClr val="bg1"/>
                </a:solidFill>
              </a:rPr>
              <a:t>	</a:t>
            </a:r>
          </a:p>
          <a:p>
            <a:pPr marL="285750" indent="-285750">
              <a:buClr>
                <a:schemeClr val="bg1"/>
              </a:buClr>
              <a:buFont typeface="Wingdings" panose="05000000000000000000" pitchFamily="2" charset="2"/>
              <a:buChar char="Ø"/>
            </a:pPr>
            <a:endParaRPr lang="en-US" sz="2400" dirty="0">
              <a:solidFill>
                <a:schemeClr val="bg1"/>
              </a:solidFill>
            </a:endParaRPr>
          </a:p>
          <a:p>
            <a:pPr marL="285750" indent="-285750">
              <a:buClr>
                <a:schemeClr val="bg1"/>
              </a:buClr>
              <a:buFont typeface="Wingdings" panose="05000000000000000000" pitchFamily="2" charset="2"/>
              <a:buChar char="Ø"/>
            </a:pPr>
            <a:endParaRPr lang="en-US" sz="2400" dirty="0">
              <a:solidFill>
                <a:schemeClr val="bg1"/>
              </a:solidFill>
            </a:endParaRPr>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CTP Recommendations</a:t>
            </a:r>
          </a:p>
        </p:txBody>
      </p:sp>
      <p:sp>
        <p:nvSpPr>
          <p:cNvPr id="4" name="Text Placeholder 3">
            <a:extLst>
              <a:ext uri="{FF2B5EF4-FFF2-40B4-BE49-F238E27FC236}">
                <a16:creationId xmlns:a16="http://schemas.microsoft.com/office/drawing/2014/main" id="{6193587D-934D-0D96-CED6-0E64B798AE35}"/>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5</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spTree>
    <p:extLst>
      <p:ext uri="{BB962C8B-B14F-4D97-AF65-F5344CB8AC3E}">
        <p14:creationId xmlns:p14="http://schemas.microsoft.com/office/powerpoint/2010/main" val="3761203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38506" y="-65080"/>
            <a:ext cx="12153494" cy="6858000"/>
          </a:xfrm>
          <a:prstGeom prst="rect">
            <a:avLst/>
          </a:prstGeom>
        </p:spPr>
      </p:pic>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How a CTP fits into the Construction process</a:t>
            </a:r>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6</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sp>
        <p:nvSpPr>
          <p:cNvPr id="13" name="Rectangle 3">
            <a:extLst>
              <a:ext uri="{FF2B5EF4-FFF2-40B4-BE49-F238E27FC236}">
                <a16:creationId xmlns:a16="http://schemas.microsoft.com/office/drawing/2014/main" id="{A809E95E-91EA-B013-9B97-7298522D8075}"/>
              </a:ext>
            </a:extLst>
          </p:cNvPr>
          <p:cNvSpPr>
            <a:spLocks noChangeArrowheads="1"/>
          </p:cNvSpPr>
          <p:nvPr/>
        </p:nvSpPr>
        <p:spPr bwMode="auto">
          <a:xfrm>
            <a:off x="1976266" y="1619557"/>
            <a:ext cx="5498611" cy="796561"/>
          </a:xfrm>
          <a:prstGeom prst="rect">
            <a:avLst/>
          </a:prstGeom>
          <a:solidFill>
            <a:schemeClr val="folHlink"/>
          </a:solidFill>
          <a:ln w="12700">
            <a:solidFill>
              <a:schemeClr val="tx1"/>
            </a:solidFill>
            <a:miter lim="800000"/>
            <a:headEnd type="none" w="sm" len="sm"/>
            <a:tailEnd type="none" w="sm" len="sm"/>
          </a:ln>
          <a:effectLst/>
        </p:spPr>
        <p:txBody>
          <a:bodyPr wrap="none" anchor="ctr"/>
          <a:lstStyle/>
          <a:p>
            <a:pPr algn="ctr">
              <a:defRPr/>
            </a:pPr>
            <a:r>
              <a:rPr lang="en-US" b="1" dirty="0">
                <a:solidFill>
                  <a:srgbClr val="FFFF00"/>
                </a:solidFill>
                <a:latin typeface="Arial" charset="0"/>
              </a:rPr>
              <a:t>Long-Range Planning</a:t>
            </a:r>
            <a:endParaRPr lang="en-US" dirty="0">
              <a:latin typeface="Arial" charset="0"/>
            </a:endParaRPr>
          </a:p>
          <a:p>
            <a:pPr algn="ctr">
              <a:defRPr/>
            </a:pPr>
            <a:r>
              <a:rPr lang="en-US" dirty="0">
                <a:solidFill>
                  <a:schemeClr val="bg1"/>
                </a:solidFill>
                <a:latin typeface="Arial" charset="0"/>
              </a:rPr>
              <a:t>Determining the Need</a:t>
            </a:r>
          </a:p>
        </p:txBody>
      </p:sp>
      <p:sp>
        <p:nvSpPr>
          <p:cNvPr id="14" name="Rectangle 4">
            <a:extLst>
              <a:ext uri="{FF2B5EF4-FFF2-40B4-BE49-F238E27FC236}">
                <a16:creationId xmlns:a16="http://schemas.microsoft.com/office/drawing/2014/main" id="{6CDD1A16-A6C4-992A-E73D-8CFCCEC2F020}"/>
              </a:ext>
            </a:extLst>
          </p:cNvPr>
          <p:cNvSpPr>
            <a:spLocks noChangeArrowheads="1"/>
          </p:cNvSpPr>
          <p:nvPr/>
        </p:nvSpPr>
        <p:spPr bwMode="auto">
          <a:xfrm>
            <a:off x="1976266" y="3714582"/>
            <a:ext cx="5498611" cy="816262"/>
          </a:xfrm>
          <a:prstGeom prst="rect">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a:latin typeface="Arial" charset="0"/>
              </a:rPr>
              <a:t>Project Planning and Design</a:t>
            </a:r>
            <a:endParaRPr lang="en-US" dirty="0">
              <a:latin typeface="Arial" charset="0"/>
            </a:endParaRPr>
          </a:p>
          <a:p>
            <a:pPr algn="ctr">
              <a:defRPr/>
            </a:pPr>
            <a:r>
              <a:rPr lang="en-US" dirty="0">
                <a:solidFill>
                  <a:srgbClr val="FC0128"/>
                </a:solidFill>
                <a:latin typeface="Arial" charset="0"/>
              </a:rPr>
              <a:t>Minimize Impacts, Refine, and Design</a:t>
            </a:r>
            <a:endParaRPr lang="en-US" dirty="0">
              <a:latin typeface="Arial" charset="0"/>
            </a:endParaRPr>
          </a:p>
        </p:txBody>
      </p:sp>
      <p:sp>
        <p:nvSpPr>
          <p:cNvPr id="15" name="Rectangle 5">
            <a:extLst>
              <a:ext uri="{FF2B5EF4-FFF2-40B4-BE49-F238E27FC236}">
                <a16:creationId xmlns:a16="http://schemas.microsoft.com/office/drawing/2014/main" id="{09DDE781-BD76-E690-5C53-B5670C548C4C}"/>
              </a:ext>
            </a:extLst>
          </p:cNvPr>
          <p:cNvSpPr>
            <a:spLocks noChangeArrowheads="1"/>
          </p:cNvSpPr>
          <p:nvPr/>
        </p:nvSpPr>
        <p:spPr bwMode="auto">
          <a:xfrm>
            <a:off x="1976266" y="4741836"/>
            <a:ext cx="5498611" cy="760409"/>
          </a:xfrm>
          <a:prstGeom prst="rect">
            <a:avLst/>
          </a:prstGeom>
          <a:solidFill>
            <a:srgbClr val="CC66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a:solidFill>
                  <a:srgbClr val="FFFF00"/>
                </a:solidFill>
                <a:latin typeface="Arial" charset="0"/>
              </a:rPr>
              <a:t>Construction</a:t>
            </a:r>
            <a:endParaRPr lang="en-US" dirty="0">
              <a:latin typeface="Arial" charset="0"/>
            </a:endParaRPr>
          </a:p>
          <a:p>
            <a:pPr algn="ctr">
              <a:defRPr/>
            </a:pPr>
            <a:r>
              <a:rPr lang="en-US" dirty="0">
                <a:solidFill>
                  <a:schemeClr val="bg1"/>
                </a:solidFill>
                <a:latin typeface="Arial" charset="0"/>
              </a:rPr>
              <a:t>Building the Project</a:t>
            </a:r>
          </a:p>
        </p:txBody>
      </p:sp>
      <p:sp>
        <p:nvSpPr>
          <p:cNvPr id="16" name="Rectangle 6">
            <a:extLst>
              <a:ext uri="{FF2B5EF4-FFF2-40B4-BE49-F238E27FC236}">
                <a16:creationId xmlns:a16="http://schemas.microsoft.com/office/drawing/2014/main" id="{769296DC-E39B-0EA1-0BC9-C7B705A42B8C}"/>
              </a:ext>
            </a:extLst>
          </p:cNvPr>
          <p:cNvSpPr>
            <a:spLocks noChangeArrowheads="1"/>
          </p:cNvSpPr>
          <p:nvPr/>
        </p:nvSpPr>
        <p:spPr bwMode="auto">
          <a:xfrm>
            <a:off x="1976266" y="5700580"/>
            <a:ext cx="5498611" cy="712036"/>
          </a:xfrm>
          <a:prstGeom prst="rect">
            <a:avLst/>
          </a:prstGeom>
          <a:solidFill>
            <a:srgbClr val="00808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a:solidFill>
                  <a:srgbClr val="FFFF00"/>
                </a:solidFill>
                <a:latin typeface="Arial" charset="0"/>
              </a:rPr>
              <a:t>Maintenance and Operations</a:t>
            </a:r>
            <a:endParaRPr lang="en-US" dirty="0">
              <a:latin typeface="Arial" charset="0"/>
            </a:endParaRPr>
          </a:p>
          <a:p>
            <a:pPr algn="ctr">
              <a:defRPr/>
            </a:pPr>
            <a:r>
              <a:rPr lang="en-US" dirty="0">
                <a:solidFill>
                  <a:schemeClr val="bg1"/>
                </a:solidFill>
                <a:latin typeface="Arial" charset="0"/>
              </a:rPr>
              <a:t>Make infrastructure last longer and perform better</a:t>
            </a:r>
          </a:p>
        </p:txBody>
      </p:sp>
      <p:sp>
        <p:nvSpPr>
          <p:cNvPr id="17" name="Rectangle 4">
            <a:extLst>
              <a:ext uri="{FF2B5EF4-FFF2-40B4-BE49-F238E27FC236}">
                <a16:creationId xmlns:a16="http://schemas.microsoft.com/office/drawing/2014/main" id="{61F0A769-2333-DC58-9E9B-B4242888FABF}"/>
              </a:ext>
            </a:extLst>
          </p:cNvPr>
          <p:cNvSpPr>
            <a:spLocks noChangeArrowheads="1"/>
          </p:cNvSpPr>
          <p:nvPr/>
        </p:nvSpPr>
        <p:spPr bwMode="auto">
          <a:xfrm>
            <a:off x="1976266" y="2657096"/>
            <a:ext cx="5498611" cy="816262"/>
          </a:xfrm>
          <a:prstGeom prst="rect">
            <a:avLst/>
          </a:prstGeom>
          <a:solidFill>
            <a:srgbClr val="92D050"/>
          </a:solidFill>
          <a:ln w="12700">
            <a:solidFill>
              <a:schemeClr val="tx1"/>
            </a:solidFill>
            <a:miter lim="800000"/>
            <a:headEnd type="none" w="sm" len="sm"/>
            <a:tailEnd type="none" w="sm" len="sm"/>
          </a:ln>
          <a:effectLst/>
        </p:spPr>
        <p:txBody>
          <a:bodyPr wrap="none" anchor="ctr"/>
          <a:lstStyle/>
          <a:p>
            <a:pPr algn="ctr">
              <a:defRPr/>
            </a:pPr>
            <a:r>
              <a:rPr lang="en-US" b="1" dirty="0">
                <a:latin typeface="Arial" charset="0"/>
              </a:rPr>
              <a:t>Prioritization &amp; Funding</a:t>
            </a:r>
            <a:endParaRPr lang="en-US" dirty="0">
              <a:latin typeface="Arial" charset="0"/>
            </a:endParaRPr>
          </a:p>
          <a:p>
            <a:pPr algn="ctr">
              <a:defRPr/>
            </a:pPr>
            <a:r>
              <a:rPr lang="en-US" dirty="0">
                <a:solidFill>
                  <a:schemeClr val="tx2"/>
                </a:solidFill>
                <a:latin typeface="Arial" charset="0"/>
              </a:rPr>
              <a:t>Project is scored and funded</a:t>
            </a:r>
          </a:p>
        </p:txBody>
      </p:sp>
      <p:grpSp>
        <p:nvGrpSpPr>
          <p:cNvPr id="18" name="Group 17">
            <a:extLst>
              <a:ext uri="{FF2B5EF4-FFF2-40B4-BE49-F238E27FC236}">
                <a16:creationId xmlns:a16="http://schemas.microsoft.com/office/drawing/2014/main" id="{AA1E1D12-C476-D8CD-9281-A05FFBA7D185}"/>
              </a:ext>
            </a:extLst>
          </p:cNvPr>
          <p:cNvGrpSpPr/>
          <p:nvPr/>
        </p:nvGrpSpPr>
        <p:grpSpPr>
          <a:xfrm>
            <a:off x="7711698" y="1600759"/>
            <a:ext cx="2504301" cy="896076"/>
            <a:chOff x="5139196" y="1587206"/>
            <a:chExt cx="2301397" cy="733663"/>
          </a:xfrm>
        </p:grpSpPr>
        <p:sp>
          <p:nvSpPr>
            <p:cNvPr id="23" name="AutoShape 12">
              <a:extLst>
                <a:ext uri="{FF2B5EF4-FFF2-40B4-BE49-F238E27FC236}">
                  <a16:creationId xmlns:a16="http://schemas.microsoft.com/office/drawing/2014/main" id="{5AC3E154-493E-3834-6552-138233E0AD4C}"/>
                </a:ext>
              </a:extLst>
            </p:cNvPr>
            <p:cNvSpPr>
              <a:spLocks noChangeArrowheads="1"/>
            </p:cNvSpPr>
            <p:nvPr/>
          </p:nvSpPr>
          <p:spPr bwMode="auto">
            <a:xfrm rot="10800000">
              <a:off x="5139196" y="1587206"/>
              <a:ext cx="2301397" cy="733663"/>
            </a:xfrm>
            <a:prstGeom prst="rightArrow">
              <a:avLst>
                <a:gd name="adj1" fmla="val 50000"/>
                <a:gd name="adj2" fmla="val 70455"/>
              </a:avLst>
            </a:prstGeom>
            <a:solidFill>
              <a:srgbClr val="FFFF00"/>
            </a:solidFill>
            <a:ln w="1905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TextBox 23">
              <a:extLst>
                <a:ext uri="{FF2B5EF4-FFF2-40B4-BE49-F238E27FC236}">
                  <a16:creationId xmlns:a16="http://schemas.microsoft.com/office/drawing/2014/main" id="{EA8D2CAF-1D62-C04F-CF73-3B58C4FDC038}"/>
                </a:ext>
              </a:extLst>
            </p:cNvPr>
            <p:cNvSpPr txBox="1"/>
            <p:nvPr/>
          </p:nvSpPr>
          <p:spPr>
            <a:xfrm>
              <a:off x="5876924" y="1764059"/>
              <a:ext cx="1038225" cy="377989"/>
            </a:xfrm>
            <a:prstGeom prst="rect">
              <a:avLst/>
            </a:prstGeom>
            <a:noFill/>
          </p:spPr>
          <p:txBody>
            <a:bodyPr wrap="square" rtlCol="0">
              <a:spAutoFit/>
            </a:bodyPr>
            <a:lstStyle/>
            <a:p>
              <a:pPr algn="ctr">
                <a:defRPr/>
              </a:pPr>
              <a:r>
                <a:rPr lang="en-US" sz="2400" b="1" dirty="0">
                  <a:latin typeface="Arial" charset="0"/>
                </a:rPr>
                <a:t>CTP</a:t>
              </a:r>
              <a:endParaRPr lang="en-US" sz="2400" dirty="0">
                <a:latin typeface="Arial" charset="0"/>
              </a:endParaRPr>
            </a:p>
          </p:txBody>
        </p:sp>
      </p:grpSp>
      <p:sp>
        <p:nvSpPr>
          <p:cNvPr id="19" name="Arrow: Curved Right 18">
            <a:extLst>
              <a:ext uri="{FF2B5EF4-FFF2-40B4-BE49-F238E27FC236}">
                <a16:creationId xmlns:a16="http://schemas.microsoft.com/office/drawing/2014/main" id="{2D90B21D-DD87-2C35-9998-28524CC3BA14}"/>
              </a:ext>
            </a:extLst>
          </p:cNvPr>
          <p:cNvSpPr/>
          <p:nvPr/>
        </p:nvSpPr>
        <p:spPr>
          <a:xfrm>
            <a:off x="1491342" y="1832747"/>
            <a:ext cx="344997" cy="101212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Arrow: Curved Right 19">
            <a:extLst>
              <a:ext uri="{FF2B5EF4-FFF2-40B4-BE49-F238E27FC236}">
                <a16:creationId xmlns:a16="http://schemas.microsoft.com/office/drawing/2014/main" id="{F167C12A-36AA-7F6E-F8DA-E44D953F8098}"/>
              </a:ext>
            </a:extLst>
          </p:cNvPr>
          <p:cNvSpPr/>
          <p:nvPr/>
        </p:nvSpPr>
        <p:spPr>
          <a:xfrm>
            <a:off x="1491342" y="2964249"/>
            <a:ext cx="344997" cy="101212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Arrow: Curved Right 20">
            <a:extLst>
              <a:ext uri="{FF2B5EF4-FFF2-40B4-BE49-F238E27FC236}">
                <a16:creationId xmlns:a16="http://schemas.microsoft.com/office/drawing/2014/main" id="{5E38C4BA-3B32-B195-A54D-5B68B853FF41}"/>
              </a:ext>
            </a:extLst>
          </p:cNvPr>
          <p:cNvSpPr/>
          <p:nvPr/>
        </p:nvSpPr>
        <p:spPr>
          <a:xfrm>
            <a:off x="1491342" y="4095751"/>
            <a:ext cx="344997" cy="101212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Arrow: Curved Right 21">
            <a:extLst>
              <a:ext uri="{FF2B5EF4-FFF2-40B4-BE49-F238E27FC236}">
                <a16:creationId xmlns:a16="http://schemas.microsoft.com/office/drawing/2014/main" id="{F63CB913-1F37-F456-568D-FACC80202FA9}"/>
              </a:ext>
            </a:extLst>
          </p:cNvPr>
          <p:cNvSpPr/>
          <p:nvPr/>
        </p:nvSpPr>
        <p:spPr>
          <a:xfrm>
            <a:off x="1491342" y="5227253"/>
            <a:ext cx="344997" cy="101212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6616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a:xfrm>
            <a:off x="434567" y="1869928"/>
            <a:ext cx="11253850" cy="4033676"/>
          </a:xfrm>
        </p:spPr>
        <p:txBody>
          <a:bodyPr/>
          <a:lstStyle/>
          <a:p>
            <a:pPr marL="857250" lvl="1" indent="-342900">
              <a:buClr>
                <a:schemeClr val="bg1"/>
              </a:buClr>
            </a:pPr>
            <a:r>
              <a:rPr lang="en-US" sz="2000" b="1" dirty="0">
                <a:solidFill>
                  <a:schemeClr val="bg1"/>
                </a:solidFill>
              </a:rPr>
              <a:t>Each municipality and Metropolitan Planning Organization (MPO), with cooperation of the Department of Transportation, </a:t>
            </a:r>
            <a:r>
              <a:rPr lang="en-US" sz="2000" b="1" dirty="0">
                <a:solidFill>
                  <a:srgbClr val="FFFF00"/>
                </a:solidFill>
              </a:rPr>
              <a:t>shall develop a comprehensive transportation plan</a:t>
            </a:r>
            <a:r>
              <a:rPr lang="en-US" sz="2000" b="1" dirty="0">
                <a:solidFill>
                  <a:schemeClr val="bg1"/>
                </a:solidFill>
              </a:rPr>
              <a:t>…</a:t>
            </a:r>
          </a:p>
          <a:p>
            <a:pPr marL="857250" lvl="1" indent="-342900">
              <a:buClr>
                <a:schemeClr val="bg1"/>
              </a:buClr>
            </a:pPr>
            <a:endParaRPr lang="en-US" sz="2000" b="1" dirty="0">
              <a:solidFill>
                <a:schemeClr val="bg1"/>
              </a:solidFill>
            </a:endParaRPr>
          </a:p>
          <a:p>
            <a:pPr marL="857250" lvl="1" indent="-342900">
              <a:buClr>
                <a:schemeClr val="bg1"/>
              </a:buClr>
            </a:pPr>
            <a:r>
              <a:rPr lang="en-US" sz="2000" b="1" dirty="0">
                <a:solidFill>
                  <a:schemeClr val="bg1"/>
                </a:solidFill>
              </a:rPr>
              <a:t>…</a:t>
            </a:r>
            <a:r>
              <a:rPr lang="en-US" sz="2000" b="1" dirty="0">
                <a:solidFill>
                  <a:srgbClr val="FFFF00"/>
                </a:solidFill>
              </a:rPr>
              <a:t>will serve </a:t>
            </a:r>
            <a:r>
              <a:rPr lang="en-US" sz="2000" b="1" dirty="0">
                <a:solidFill>
                  <a:schemeClr val="bg1"/>
                </a:solidFill>
              </a:rPr>
              <a:t>present and anticipated </a:t>
            </a:r>
            <a:r>
              <a:rPr lang="en-US" sz="2000" b="1" dirty="0">
                <a:solidFill>
                  <a:srgbClr val="FFFF00"/>
                </a:solidFill>
              </a:rPr>
              <a:t>travel demand</a:t>
            </a:r>
            <a:r>
              <a:rPr lang="en-US" sz="2000" b="1" dirty="0">
                <a:solidFill>
                  <a:schemeClr val="bg1"/>
                </a:solidFill>
              </a:rPr>
              <a:t>….</a:t>
            </a:r>
          </a:p>
          <a:p>
            <a:pPr marL="857250" lvl="1" indent="-342900">
              <a:buClr>
                <a:schemeClr val="bg1"/>
              </a:buClr>
            </a:pPr>
            <a:endParaRPr lang="en-US" sz="2000" b="1" dirty="0">
              <a:solidFill>
                <a:schemeClr val="bg1"/>
              </a:solidFill>
            </a:endParaRPr>
          </a:p>
          <a:p>
            <a:pPr marL="857250" lvl="1" indent="-342900">
              <a:buClr>
                <a:schemeClr val="bg1"/>
              </a:buClr>
            </a:pPr>
            <a:r>
              <a:rPr lang="en-US" sz="2000" b="1" dirty="0">
                <a:solidFill>
                  <a:schemeClr val="bg1"/>
                </a:solidFill>
              </a:rPr>
              <a:t>The plan shall be based on the </a:t>
            </a:r>
            <a:r>
              <a:rPr lang="en-US" sz="2000" b="1" dirty="0">
                <a:solidFill>
                  <a:srgbClr val="FFFF00"/>
                </a:solidFill>
              </a:rPr>
              <a:t>best information</a:t>
            </a:r>
            <a:r>
              <a:rPr lang="en-US" sz="2000" b="1" dirty="0">
                <a:solidFill>
                  <a:schemeClr val="bg1"/>
                </a:solidFill>
              </a:rPr>
              <a:t>….</a:t>
            </a:r>
          </a:p>
          <a:p>
            <a:pPr marL="857250" lvl="1" indent="-342900">
              <a:buClr>
                <a:schemeClr val="bg1"/>
              </a:buClr>
            </a:pPr>
            <a:endParaRPr lang="en-US" sz="2000" b="1" dirty="0">
              <a:solidFill>
                <a:schemeClr val="bg1"/>
              </a:solidFill>
            </a:endParaRPr>
          </a:p>
          <a:p>
            <a:pPr marL="857250" lvl="1" indent="-342900">
              <a:buClr>
                <a:schemeClr val="bg1"/>
              </a:buClr>
            </a:pPr>
            <a:r>
              <a:rPr lang="en-US" sz="2000" b="1" dirty="0">
                <a:solidFill>
                  <a:schemeClr val="bg1"/>
                </a:solidFill>
              </a:rPr>
              <a:t>….consideration shall be given to </a:t>
            </a:r>
            <a:r>
              <a:rPr lang="en-US" sz="2000" b="1" dirty="0">
                <a:solidFill>
                  <a:srgbClr val="FFFF00"/>
                </a:solidFill>
              </a:rPr>
              <a:t>all transportation modes</a:t>
            </a:r>
            <a:r>
              <a:rPr lang="en-US" sz="2000" b="1" dirty="0">
                <a:solidFill>
                  <a:schemeClr val="bg1"/>
                </a:solidFill>
              </a:rPr>
              <a:t>….</a:t>
            </a:r>
          </a:p>
          <a:p>
            <a:pPr marL="857250" lvl="1" indent="-342900">
              <a:buClr>
                <a:schemeClr val="bg1"/>
              </a:buClr>
            </a:pPr>
            <a:endParaRPr lang="en-US" sz="2000" b="1" dirty="0">
              <a:solidFill>
                <a:schemeClr val="bg1"/>
              </a:solidFill>
            </a:endParaRPr>
          </a:p>
          <a:p>
            <a:pPr marL="857250" lvl="1" indent="-342900">
              <a:buClr>
                <a:schemeClr val="bg1"/>
              </a:buClr>
            </a:pPr>
            <a:r>
              <a:rPr lang="en-US" sz="2000" b="1" dirty="0">
                <a:solidFill>
                  <a:schemeClr val="bg1"/>
                </a:solidFill>
              </a:rPr>
              <a:t>After completion and analysis of the plan, the plan shall be </a:t>
            </a:r>
            <a:r>
              <a:rPr lang="en-US" sz="2000" b="1" dirty="0">
                <a:solidFill>
                  <a:srgbClr val="FFFF00"/>
                </a:solidFill>
              </a:rPr>
              <a:t>adopted</a:t>
            </a:r>
            <a:r>
              <a:rPr lang="en-US" sz="2000" b="1" dirty="0">
                <a:solidFill>
                  <a:schemeClr val="bg1"/>
                </a:solidFill>
              </a:rPr>
              <a:t>…</a:t>
            </a:r>
          </a:p>
          <a:p>
            <a:pPr marL="857250" lvl="1" indent="-342900">
              <a:buClr>
                <a:schemeClr val="bg1"/>
              </a:buClr>
            </a:pPr>
            <a:endParaRPr lang="en-US" sz="2000" b="1" dirty="0">
              <a:solidFill>
                <a:schemeClr val="bg1"/>
              </a:solidFill>
            </a:endParaRPr>
          </a:p>
          <a:p>
            <a:pPr marL="857250" lvl="1" indent="-342900">
              <a:buClr>
                <a:schemeClr val="bg1"/>
              </a:buClr>
            </a:pPr>
            <a:r>
              <a:rPr lang="en-US" sz="2000" b="1" dirty="0">
                <a:solidFill>
                  <a:schemeClr val="bg1"/>
                </a:solidFill>
              </a:rPr>
              <a:t>….shall provide opportunity for </a:t>
            </a:r>
            <a:r>
              <a:rPr lang="en-US" sz="2000" b="1" dirty="0">
                <a:solidFill>
                  <a:srgbClr val="FFFF00"/>
                </a:solidFill>
              </a:rPr>
              <a:t>public comments </a:t>
            </a:r>
            <a:r>
              <a:rPr lang="en-US" sz="2000" b="1" dirty="0">
                <a:solidFill>
                  <a:schemeClr val="bg1"/>
                </a:solidFill>
              </a:rPr>
              <a:t>prior to adoption….</a:t>
            </a:r>
          </a:p>
          <a:p>
            <a:pPr lvl="3" indent="0">
              <a:buClr>
                <a:schemeClr val="bg1"/>
              </a:buClr>
              <a:buNone/>
            </a:pPr>
            <a:endParaRPr lang="en-US" sz="2000" b="1" dirty="0">
              <a:solidFill>
                <a:schemeClr val="bg1"/>
              </a:solidFill>
            </a:endParaRPr>
          </a:p>
          <a:p>
            <a:pPr lvl="2" indent="0">
              <a:buClr>
                <a:schemeClr val="bg1"/>
              </a:buClr>
              <a:buNone/>
            </a:pPr>
            <a:r>
              <a:rPr lang="en-US" sz="2200" dirty="0">
                <a:solidFill>
                  <a:schemeClr val="bg1"/>
                </a:solidFill>
              </a:rPr>
              <a:t>	</a:t>
            </a:r>
          </a:p>
          <a:p>
            <a:pPr marL="285750" indent="-285750">
              <a:buClr>
                <a:schemeClr val="bg1"/>
              </a:buClr>
              <a:buFont typeface="Wingdings" panose="05000000000000000000" pitchFamily="2" charset="2"/>
              <a:buChar char="Ø"/>
            </a:pPr>
            <a:endParaRPr lang="en-US" sz="2400" dirty="0">
              <a:solidFill>
                <a:schemeClr val="bg1"/>
              </a:solidFill>
            </a:endParaRPr>
          </a:p>
          <a:p>
            <a:pPr marL="285750" indent="-285750">
              <a:buClr>
                <a:schemeClr val="bg1"/>
              </a:buClr>
              <a:buFont typeface="Wingdings" panose="05000000000000000000" pitchFamily="2" charset="2"/>
              <a:buChar char="Ø"/>
            </a:pPr>
            <a:endParaRPr lang="en-US" sz="2400" dirty="0">
              <a:solidFill>
                <a:schemeClr val="bg1"/>
              </a:solidFill>
            </a:endParaRPr>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NC State Statute </a:t>
            </a:r>
            <a:r>
              <a:rPr lang="en-US" sz="2400" b="0" i="0" dirty="0">
                <a:solidFill>
                  <a:schemeClr val="bg1"/>
                </a:solidFill>
                <a:effectLst/>
                <a:latin typeface="Roboto" panose="02000000000000000000" pitchFamily="2" charset="0"/>
              </a:rPr>
              <a:t>§ </a:t>
            </a:r>
            <a:r>
              <a:rPr lang="en-US" dirty="0">
                <a:solidFill>
                  <a:schemeClr val="bg1"/>
                </a:solidFill>
              </a:rPr>
              <a:t>136-66.2</a:t>
            </a:r>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7" name="Text Placeholder 6">
            <a:extLst>
              <a:ext uri="{FF2B5EF4-FFF2-40B4-BE49-F238E27FC236}">
                <a16:creationId xmlns:a16="http://schemas.microsoft.com/office/drawing/2014/main" id="{17B3A985-366A-013B-24F4-F39BE0CA97DE}"/>
              </a:ext>
            </a:extLst>
          </p:cNvPr>
          <p:cNvSpPr>
            <a:spLocks noGrp="1"/>
          </p:cNvSpPr>
          <p:nvPr>
            <p:ph type="body" sz="quarter" idx="13"/>
          </p:nvPr>
        </p:nvSpPr>
        <p:spPr/>
        <p:txBody>
          <a:bodyPr/>
          <a:lstStyle/>
          <a:p>
            <a:r>
              <a:rPr lang="en-US" dirty="0"/>
              <a:t>Established the Comprehensive Transportation Plan</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7</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spTree>
    <p:extLst>
      <p:ext uri="{BB962C8B-B14F-4D97-AF65-F5344CB8AC3E}">
        <p14:creationId xmlns:p14="http://schemas.microsoft.com/office/powerpoint/2010/main" val="3202143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38506" y="0"/>
            <a:ext cx="12153494" cy="6858000"/>
          </a:xfrm>
          <a:prstGeom prst="rect">
            <a:avLst/>
          </a:prstGeom>
        </p:spPr>
      </p:pic>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CTPs consider projects and data from other plans</a:t>
            </a:r>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7" name="Text Placeholder 6">
            <a:extLst>
              <a:ext uri="{FF2B5EF4-FFF2-40B4-BE49-F238E27FC236}">
                <a16:creationId xmlns:a16="http://schemas.microsoft.com/office/drawing/2014/main" id="{17B3A985-366A-013B-24F4-F39BE0CA97DE}"/>
              </a:ext>
            </a:extLst>
          </p:cNvPr>
          <p:cNvSpPr>
            <a:spLocks noGrp="1"/>
          </p:cNvSpPr>
          <p:nvPr>
            <p:ph type="body" sz="quarter" idx="13"/>
          </p:nvPr>
        </p:nvSpPr>
        <p:spPr/>
        <p:txBody>
          <a:bodyPr/>
          <a:lstStyle/>
          <a:p>
            <a:r>
              <a:rPr lang="en-US" dirty="0"/>
              <a:t>A sampling of the data considered in a Comprehensive Transportation Plan</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8</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grpSp>
        <p:nvGrpSpPr>
          <p:cNvPr id="51" name="Group 50">
            <a:extLst>
              <a:ext uri="{FF2B5EF4-FFF2-40B4-BE49-F238E27FC236}">
                <a16:creationId xmlns:a16="http://schemas.microsoft.com/office/drawing/2014/main" id="{4E1D2BFE-832F-4E25-7F5C-5894367D078F}"/>
              </a:ext>
            </a:extLst>
          </p:cNvPr>
          <p:cNvGrpSpPr/>
          <p:nvPr/>
        </p:nvGrpSpPr>
        <p:grpSpPr>
          <a:xfrm>
            <a:off x="9840384" y="3228894"/>
            <a:ext cx="1681140" cy="1718522"/>
            <a:chOff x="9840384" y="3228894"/>
            <a:chExt cx="1681140" cy="1718522"/>
          </a:xfrm>
        </p:grpSpPr>
        <p:sp>
          <p:nvSpPr>
            <p:cNvPr id="22" name="Oval 21">
              <a:extLst>
                <a:ext uri="{FF2B5EF4-FFF2-40B4-BE49-F238E27FC236}">
                  <a16:creationId xmlns:a16="http://schemas.microsoft.com/office/drawing/2014/main" id="{BBE192E3-6038-D1F2-B18F-7D3BC66C1889}"/>
                </a:ext>
              </a:extLst>
            </p:cNvPr>
            <p:cNvSpPr/>
            <p:nvPr/>
          </p:nvSpPr>
          <p:spPr>
            <a:xfrm>
              <a:off x="9840384" y="3228894"/>
              <a:ext cx="1681140" cy="1718522"/>
            </a:xfrm>
            <a:prstGeom prst="ellipse">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30AF842-664F-2E10-F4B9-65023A8A46CD}"/>
                </a:ext>
              </a:extLst>
            </p:cNvPr>
            <p:cNvSpPr txBox="1"/>
            <p:nvPr/>
          </p:nvSpPr>
          <p:spPr>
            <a:xfrm>
              <a:off x="9840384" y="3679563"/>
              <a:ext cx="1681140" cy="769441"/>
            </a:xfrm>
            <a:prstGeom prst="rect">
              <a:avLst/>
            </a:prstGeom>
            <a:noFill/>
            <a:ln>
              <a:solidFill>
                <a:srgbClr val="FF0000">
                  <a:alpha val="0"/>
                </a:srgbClr>
              </a:solidFill>
            </a:ln>
          </p:spPr>
          <p:txBody>
            <a:bodyPr wrap="square" rtlCol="0">
              <a:spAutoFit/>
            </a:bodyPr>
            <a:lstStyle/>
            <a:p>
              <a:pPr algn="ctr"/>
              <a:r>
                <a:rPr lang="en-US" sz="4400" b="1" dirty="0"/>
                <a:t>CTP</a:t>
              </a:r>
            </a:p>
          </p:txBody>
        </p:sp>
      </p:grpSp>
      <p:grpSp>
        <p:nvGrpSpPr>
          <p:cNvPr id="61" name="Group 60">
            <a:extLst>
              <a:ext uri="{FF2B5EF4-FFF2-40B4-BE49-F238E27FC236}">
                <a16:creationId xmlns:a16="http://schemas.microsoft.com/office/drawing/2014/main" id="{8A678284-A120-C64D-4417-BC2597B77269}"/>
              </a:ext>
            </a:extLst>
          </p:cNvPr>
          <p:cNvGrpSpPr/>
          <p:nvPr/>
        </p:nvGrpSpPr>
        <p:grpSpPr>
          <a:xfrm>
            <a:off x="938040" y="2248965"/>
            <a:ext cx="5498611" cy="3810190"/>
            <a:chOff x="938040" y="2248965"/>
            <a:chExt cx="5498611" cy="3810190"/>
          </a:xfrm>
        </p:grpSpPr>
        <p:sp>
          <p:nvSpPr>
            <p:cNvPr id="27" name="Rectangle 4">
              <a:extLst>
                <a:ext uri="{FF2B5EF4-FFF2-40B4-BE49-F238E27FC236}">
                  <a16:creationId xmlns:a16="http://schemas.microsoft.com/office/drawing/2014/main" id="{14EF9D7A-93FB-5266-C48F-CBE25360D5A3}"/>
                </a:ext>
              </a:extLst>
            </p:cNvPr>
            <p:cNvSpPr>
              <a:spLocks noChangeArrowheads="1"/>
            </p:cNvSpPr>
            <p:nvPr/>
          </p:nvSpPr>
          <p:spPr bwMode="auto">
            <a:xfrm>
              <a:off x="938040" y="2248965"/>
              <a:ext cx="5498611" cy="816262"/>
            </a:xfrm>
            <a:prstGeom prst="rect">
              <a:avLst/>
            </a:prstGeom>
            <a:solidFill>
              <a:schemeClr val="accent6">
                <a:lumMod val="20000"/>
                <a:lumOff val="80000"/>
              </a:schemeClr>
            </a:solidFill>
            <a:ln w="12700">
              <a:solidFill>
                <a:schemeClr val="tx1"/>
              </a:solidFill>
              <a:miter lim="800000"/>
              <a:headEnd type="none" w="sm" len="sm"/>
              <a:tailEnd type="none" w="sm" len="sm"/>
            </a:ln>
            <a:effectLst/>
          </p:spPr>
          <p:txBody>
            <a:bodyPr wrap="none" anchor="ctr"/>
            <a:lstStyle/>
            <a:p>
              <a:pPr algn="ctr">
                <a:defRPr/>
              </a:pPr>
              <a:r>
                <a:rPr lang="en-US" b="1" dirty="0">
                  <a:solidFill>
                    <a:schemeClr val="tx2"/>
                  </a:solidFill>
                </a:rPr>
                <a:t>Local &amp; Statewide Transportation Plans</a:t>
              </a:r>
            </a:p>
          </p:txBody>
        </p:sp>
        <p:sp>
          <p:nvSpPr>
            <p:cNvPr id="28" name="Rectangle 4">
              <a:extLst>
                <a:ext uri="{FF2B5EF4-FFF2-40B4-BE49-F238E27FC236}">
                  <a16:creationId xmlns:a16="http://schemas.microsoft.com/office/drawing/2014/main" id="{6B5F6C90-1814-CB91-4658-4AFEBECC040E}"/>
                </a:ext>
              </a:extLst>
            </p:cNvPr>
            <p:cNvSpPr>
              <a:spLocks noChangeArrowheads="1"/>
            </p:cNvSpPr>
            <p:nvPr/>
          </p:nvSpPr>
          <p:spPr bwMode="auto">
            <a:xfrm>
              <a:off x="938040" y="3246941"/>
              <a:ext cx="5498611" cy="816262"/>
            </a:xfrm>
            <a:prstGeom prst="rect">
              <a:avLst/>
            </a:prstGeom>
            <a:solidFill>
              <a:schemeClr val="accent6">
                <a:lumMod val="20000"/>
                <a:lumOff val="80000"/>
              </a:schemeClr>
            </a:solidFill>
            <a:ln w="12700">
              <a:solidFill>
                <a:schemeClr val="tx1"/>
              </a:solidFill>
              <a:miter lim="800000"/>
              <a:headEnd type="none" w="sm" len="sm"/>
              <a:tailEnd type="none" w="sm" len="sm"/>
            </a:ln>
            <a:effectLst/>
          </p:spPr>
          <p:txBody>
            <a:bodyPr wrap="none" anchor="ctr"/>
            <a:lstStyle/>
            <a:p>
              <a:pPr algn="ctr">
                <a:defRPr/>
              </a:pPr>
              <a:r>
                <a:rPr lang="en-US" b="1" dirty="0">
                  <a:solidFill>
                    <a:schemeClr val="tx2"/>
                  </a:solidFill>
                </a:rPr>
                <a:t>Local &amp; Statewide Bike / Ped / Transit Plans</a:t>
              </a:r>
            </a:p>
          </p:txBody>
        </p:sp>
        <p:sp>
          <p:nvSpPr>
            <p:cNvPr id="29" name="Rectangle 4">
              <a:extLst>
                <a:ext uri="{FF2B5EF4-FFF2-40B4-BE49-F238E27FC236}">
                  <a16:creationId xmlns:a16="http://schemas.microsoft.com/office/drawing/2014/main" id="{DB79C7F4-D618-A049-8BDA-E2963CD88D10}"/>
                </a:ext>
              </a:extLst>
            </p:cNvPr>
            <p:cNvSpPr>
              <a:spLocks noChangeArrowheads="1"/>
            </p:cNvSpPr>
            <p:nvPr/>
          </p:nvSpPr>
          <p:spPr bwMode="auto">
            <a:xfrm>
              <a:off x="938040" y="4244917"/>
              <a:ext cx="5498611" cy="816262"/>
            </a:xfrm>
            <a:prstGeom prst="rect">
              <a:avLst/>
            </a:prstGeom>
            <a:solidFill>
              <a:schemeClr val="accent6">
                <a:lumMod val="20000"/>
                <a:lumOff val="80000"/>
              </a:schemeClr>
            </a:solidFill>
            <a:ln w="12700">
              <a:solidFill>
                <a:schemeClr val="tx1"/>
              </a:solidFill>
              <a:miter lim="800000"/>
              <a:headEnd type="none" w="sm" len="sm"/>
              <a:tailEnd type="none" w="sm" len="sm"/>
            </a:ln>
            <a:effectLst/>
          </p:spPr>
          <p:txBody>
            <a:bodyPr wrap="none" anchor="ctr"/>
            <a:lstStyle/>
            <a:p>
              <a:pPr algn="ctr">
                <a:defRPr/>
              </a:pPr>
              <a:r>
                <a:rPr lang="en-US" sz="1600" b="1" dirty="0">
                  <a:solidFill>
                    <a:schemeClr val="tx2"/>
                  </a:solidFill>
                </a:rPr>
                <a:t>State Transportation Improvement Program (Funded)</a:t>
              </a:r>
            </a:p>
          </p:txBody>
        </p:sp>
        <p:sp>
          <p:nvSpPr>
            <p:cNvPr id="30" name="Rectangle 4">
              <a:extLst>
                <a:ext uri="{FF2B5EF4-FFF2-40B4-BE49-F238E27FC236}">
                  <a16:creationId xmlns:a16="http://schemas.microsoft.com/office/drawing/2014/main" id="{C6433EC8-65D9-9885-3E18-06CC5951747D}"/>
                </a:ext>
              </a:extLst>
            </p:cNvPr>
            <p:cNvSpPr>
              <a:spLocks noChangeArrowheads="1"/>
            </p:cNvSpPr>
            <p:nvPr/>
          </p:nvSpPr>
          <p:spPr bwMode="auto">
            <a:xfrm>
              <a:off x="938040" y="5242893"/>
              <a:ext cx="5498611" cy="816262"/>
            </a:xfrm>
            <a:prstGeom prst="rect">
              <a:avLst/>
            </a:prstGeom>
            <a:solidFill>
              <a:schemeClr val="accent6">
                <a:lumMod val="20000"/>
                <a:lumOff val="80000"/>
              </a:schemeClr>
            </a:solidFill>
            <a:ln w="12700">
              <a:solidFill>
                <a:schemeClr val="tx1"/>
              </a:solidFill>
              <a:miter lim="800000"/>
              <a:headEnd type="none" w="sm" len="sm"/>
              <a:tailEnd type="none" w="sm" len="sm"/>
            </a:ln>
            <a:effectLst/>
          </p:spPr>
          <p:txBody>
            <a:bodyPr wrap="none" anchor="ctr"/>
            <a:lstStyle/>
            <a:p>
              <a:pPr algn="ctr">
                <a:defRPr/>
              </a:pPr>
              <a:r>
                <a:rPr lang="en-US" b="1" dirty="0">
                  <a:solidFill>
                    <a:schemeClr val="tx2"/>
                  </a:solidFill>
                </a:rPr>
                <a:t>Local Land Development or Land Use Plans</a:t>
              </a:r>
              <a:endParaRPr lang="en-US" dirty="0">
                <a:solidFill>
                  <a:schemeClr val="tx2"/>
                </a:solidFill>
              </a:endParaRPr>
            </a:p>
          </p:txBody>
        </p:sp>
      </p:grpSp>
      <p:cxnSp>
        <p:nvCxnSpPr>
          <p:cNvPr id="36" name="Straight Arrow Connector 35">
            <a:extLst>
              <a:ext uri="{FF2B5EF4-FFF2-40B4-BE49-F238E27FC236}">
                <a16:creationId xmlns:a16="http://schemas.microsoft.com/office/drawing/2014/main" id="{AB828309-70B6-0049-9046-A2806148DE30}"/>
              </a:ext>
            </a:extLst>
          </p:cNvPr>
          <p:cNvCxnSpPr>
            <a:cxnSpLocks/>
          </p:cNvCxnSpPr>
          <p:nvPr/>
        </p:nvCxnSpPr>
        <p:spPr>
          <a:xfrm>
            <a:off x="7600950" y="3246941"/>
            <a:ext cx="2095500" cy="432622"/>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Right Brace 47">
            <a:extLst>
              <a:ext uri="{FF2B5EF4-FFF2-40B4-BE49-F238E27FC236}">
                <a16:creationId xmlns:a16="http://schemas.microsoft.com/office/drawing/2014/main" id="{F7224391-1413-3720-C8DB-ED3991F733B7}"/>
              </a:ext>
            </a:extLst>
          </p:cNvPr>
          <p:cNvSpPr/>
          <p:nvPr/>
        </p:nvSpPr>
        <p:spPr>
          <a:xfrm>
            <a:off x="6661301" y="2342351"/>
            <a:ext cx="694137" cy="1697887"/>
          </a:xfrm>
          <a:prstGeom prst="rightBrace">
            <a:avLst/>
          </a:prstGeom>
          <a:ln w="539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8F9368C7-CBD6-A543-EF53-E25249934B7A}"/>
              </a:ext>
            </a:extLst>
          </p:cNvPr>
          <p:cNvSpPr txBox="1"/>
          <p:nvPr/>
        </p:nvSpPr>
        <p:spPr>
          <a:xfrm rot="684016">
            <a:off x="7841508" y="3045169"/>
            <a:ext cx="1476375" cy="367450"/>
          </a:xfrm>
          <a:prstGeom prst="rect">
            <a:avLst/>
          </a:prstGeom>
          <a:noFill/>
        </p:spPr>
        <p:txBody>
          <a:bodyPr wrap="square" rtlCol="0">
            <a:spAutoFit/>
          </a:bodyPr>
          <a:lstStyle/>
          <a:p>
            <a:r>
              <a:rPr lang="en-US" b="1" dirty="0">
                <a:solidFill>
                  <a:schemeClr val="bg1"/>
                </a:solidFill>
                <a:latin typeface="+mj-lt"/>
              </a:rPr>
              <a:t>ANALYSIS</a:t>
            </a:r>
          </a:p>
        </p:txBody>
      </p:sp>
      <p:cxnSp>
        <p:nvCxnSpPr>
          <p:cNvPr id="55" name="Straight Arrow Connector 54">
            <a:extLst>
              <a:ext uri="{FF2B5EF4-FFF2-40B4-BE49-F238E27FC236}">
                <a16:creationId xmlns:a16="http://schemas.microsoft.com/office/drawing/2014/main" id="{1AF30388-23D2-B0FB-0833-570A5470901A}"/>
              </a:ext>
            </a:extLst>
          </p:cNvPr>
          <p:cNvCxnSpPr>
            <a:cxnSpLocks/>
          </p:cNvCxnSpPr>
          <p:nvPr/>
        </p:nvCxnSpPr>
        <p:spPr>
          <a:xfrm flipV="1">
            <a:off x="6580585" y="4569910"/>
            <a:ext cx="3212174" cy="1081114"/>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8B144DE-23E9-CC7C-9D29-63E2E933A17F}"/>
              </a:ext>
            </a:extLst>
          </p:cNvPr>
          <p:cNvCxnSpPr>
            <a:cxnSpLocks/>
          </p:cNvCxnSpPr>
          <p:nvPr/>
        </p:nvCxnSpPr>
        <p:spPr>
          <a:xfrm flipV="1">
            <a:off x="6580585" y="4141060"/>
            <a:ext cx="3030140" cy="477774"/>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492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AB20AA-E5DC-F33D-FB7B-B664616C3C92}"/>
              </a:ext>
            </a:extLst>
          </p:cNvPr>
          <p:cNvPicPr>
            <a:picLocks noChangeAspect="1"/>
          </p:cNvPicPr>
          <p:nvPr/>
        </p:nvPicPr>
        <p:blipFill>
          <a:blip r:embed="rId3"/>
          <a:stretch>
            <a:fillRect/>
          </a:stretch>
        </p:blipFill>
        <p:spPr>
          <a:xfrm>
            <a:off x="19253" y="0"/>
            <a:ext cx="12153494" cy="6858000"/>
          </a:xfrm>
          <a:prstGeom prst="rect">
            <a:avLst/>
          </a:prstGeom>
        </p:spPr>
      </p:pic>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solidFill>
                  <a:schemeClr val="bg1"/>
                </a:solidFill>
              </a:rPr>
              <a:t>CTP Products</a:t>
            </a:r>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r>
              <a:rPr lang="en-US" dirty="0">
                <a:solidFill>
                  <a:schemeClr val="bg1"/>
                </a:solidFill>
              </a:rPr>
              <a:t>What Is a CTP and CUR?</a:t>
            </a:r>
          </a:p>
        </p:txBody>
      </p:sp>
      <p:sp>
        <p:nvSpPr>
          <p:cNvPr id="7" name="Text Placeholder 6">
            <a:extLst>
              <a:ext uri="{FF2B5EF4-FFF2-40B4-BE49-F238E27FC236}">
                <a16:creationId xmlns:a16="http://schemas.microsoft.com/office/drawing/2014/main" id="{17B3A985-366A-013B-24F4-F39BE0CA97DE}"/>
              </a:ext>
            </a:extLst>
          </p:cNvPr>
          <p:cNvSpPr>
            <a:spLocks noGrp="1"/>
          </p:cNvSpPr>
          <p:nvPr>
            <p:ph type="body" sz="quarter" idx="13"/>
          </p:nvPr>
        </p:nvSpPr>
        <p:spPr/>
        <p:txBody>
          <a:bodyPr/>
          <a:lstStyle/>
          <a:p>
            <a:r>
              <a:rPr lang="en-US" dirty="0"/>
              <a:t>Deliverables an area will receive from the CTP Process</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9</a:t>
            </a:fld>
            <a:endParaRPr lang="en-US" dirty="0"/>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a:lnSpc>
                <a:spcPct val="105000"/>
              </a:lnSpc>
            </a:pPr>
            <a:r>
              <a:rPr lang="en-US" sz="1300" dirty="0"/>
              <a:t>Other slide variations are available. Select Insert above and click on the drop menu beside “new slide” to see all the options.</a:t>
            </a:r>
          </a:p>
        </p:txBody>
      </p:sp>
      <p:pic>
        <p:nvPicPr>
          <p:cNvPr id="21" name="Picture 20">
            <a:extLst>
              <a:ext uri="{FF2B5EF4-FFF2-40B4-BE49-F238E27FC236}">
                <a16:creationId xmlns:a16="http://schemas.microsoft.com/office/drawing/2014/main" id="{C48A376C-993F-7AE7-361F-6726F3915F7E}"/>
              </a:ext>
            </a:extLst>
          </p:cNvPr>
          <p:cNvPicPr>
            <a:picLocks noChangeAspect="1"/>
          </p:cNvPicPr>
          <p:nvPr/>
        </p:nvPicPr>
        <p:blipFill>
          <a:blip r:embed="rId4"/>
          <a:stretch>
            <a:fillRect/>
          </a:stretch>
        </p:blipFill>
        <p:spPr>
          <a:xfrm>
            <a:off x="1290201" y="1738069"/>
            <a:ext cx="3774099" cy="4922738"/>
          </a:xfrm>
          <a:prstGeom prst="rect">
            <a:avLst/>
          </a:prstGeom>
        </p:spPr>
      </p:pic>
      <p:sp>
        <p:nvSpPr>
          <p:cNvPr id="22" name="Content Placeholder 1">
            <a:extLst>
              <a:ext uri="{FF2B5EF4-FFF2-40B4-BE49-F238E27FC236}">
                <a16:creationId xmlns:a16="http://schemas.microsoft.com/office/drawing/2014/main" id="{76077122-15AE-5D97-7010-A58508349CB1}"/>
              </a:ext>
            </a:extLst>
          </p:cNvPr>
          <p:cNvSpPr>
            <a:spLocks noGrp="1"/>
          </p:cNvSpPr>
          <p:nvPr>
            <p:ph idx="1"/>
          </p:nvPr>
        </p:nvSpPr>
        <p:spPr>
          <a:xfrm>
            <a:off x="5671480" y="1917102"/>
            <a:ext cx="4289833" cy="946710"/>
          </a:xfrm>
        </p:spPr>
        <p:txBody>
          <a:bodyPr/>
          <a:lstStyle/>
          <a:p>
            <a:pPr>
              <a:buClr>
                <a:schemeClr val="bg1"/>
              </a:buClr>
            </a:pPr>
            <a:r>
              <a:rPr lang="en-US" sz="2000" b="1" dirty="0">
                <a:solidFill>
                  <a:schemeClr val="bg1"/>
                </a:solidFill>
              </a:rPr>
              <a:t>User friendly documentation</a:t>
            </a:r>
          </a:p>
          <a:p>
            <a:pPr>
              <a:buClr>
                <a:schemeClr val="bg1"/>
              </a:buClr>
            </a:pPr>
            <a:r>
              <a:rPr lang="en-US" sz="2000" b="1" dirty="0">
                <a:solidFill>
                  <a:schemeClr val="bg1"/>
                </a:solidFill>
              </a:rPr>
              <a:t>Covers study highlights</a:t>
            </a:r>
          </a:p>
          <a:p>
            <a:pPr marL="800100" lvl="1" indent="-285750">
              <a:buClr>
                <a:schemeClr val="bg1"/>
              </a:buClr>
              <a:buFont typeface="Wingdings" panose="05000000000000000000" pitchFamily="2" charset="2"/>
              <a:buChar char="Ø"/>
            </a:pPr>
            <a:endParaRPr lang="en-US" sz="2400" b="1" dirty="0">
              <a:solidFill>
                <a:schemeClr val="bg1"/>
              </a:solidFill>
            </a:endParaRPr>
          </a:p>
          <a:p>
            <a:pPr lvl="1" indent="0">
              <a:buClr>
                <a:schemeClr val="bg1"/>
              </a:buClr>
              <a:buNone/>
            </a:pPr>
            <a:endParaRPr lang="en-US" sz="2400" b="1" dirty="0">
              <a:solidFill>
                <a:schemeClr val="bg1"/>
              </a:solidFill>
            </a:endParaRPr>
          </a:p>
          <a:p>
            <a:pPr lvl="2" indent="0">
              <a:buClr>
                <a:schemeClr val="bg1"/>
              </a:buClr>
              <a:buNone/>
            </a:pPr>
            <a:r>
              <a:rPr lang="en-US" sz="2200" dirty="0">
                <a:solidFill>
                  <a:schemeClr val="bg1"/>
                </a:solidFill>
              </a:rPr>
              <a:t>	</a:t>
            </a:r>
          </a:p>
          <a:p>
            <a:pPr marL="285750" indent="-285750">
              <a:buClr>
                <a:schemeClr val="bg1"/>
              </a:buClr>
              <a:buFont typeface="Wingdings" panose="05000000000000000000" pitchFamily="2" charset="2"/>
              <a:buChar char="Ø"/>
            </a:pPr>
            <a:endParaRPr lang="en-US" sz="2400" dirty="0">
              <a:solidFill>
                <a:schemeClr val="bg1"/>
              </a:solidFill>
            </a:endParaRPr>
          </a:p>
          <a:p>
            <a:pPr marL="285750" indent="-285750">
              <a:buClr>
                <a:schemeClr val="bg1"/>
              </a:buClr>
              <a:buFont typeface="Wingdings" panose="05000000000000000000" pitchFamily="2" charset="2"/>
              <a:buChar char="Ø"/>
            </a:pPr>
            <a:endParaRPr lang="en-US" sz="2400" dirty="0">
              <a:solidFill>
                <a:schemeClr val="bg1"/>
              </a:solidFill>
            </a:endParaRPr>
          </a:p>
        </p:txBody>
      </p:sp>
      <p:pic>
        <p:nvPicPr>
          <p:cNvPr id="24" name="Picture 23">
            <a:extLst>
              <a:ext uri="{FF2B5EF4-FFF2-40B4-BE49-F238E27FC236}">
                <a16:creationId xmlns:a16="http://schemas.microsoft.com/office/drawing/2014/main" id="{D2B63675-98E5-FCA3-BA26-07F2BE867DA4}"/>
              </a:ext>
            </a:extLst>
          </p:cNvPr>
          <p:cNvPicPr>
            <a:picLocks noChangeAspect="1"/>
          </p:cNvPicPr>
          <p:nvPr/>
        </p:nvPicPr>
        <p:blipFill>
          <a:blip r:embed="rId5"/>
          <a:stretch>
            <a:fillRect/>
          </a:stretch>
        </p:blipFill>
        <p:spPr>
          <a:xfrm>
            <a:off x="5717464" y="2893417"/>
            <a:ext cx="5804060" cy="3720552"/>
          </a:xfrm>
          <a:prstGeom prst="rect">
            <a:avLst/>
          </a:prstGeom>
        </p:spPr>
      </p:pic>
    </p:spTree>
    <p:extLst>
      <p:ext uri="{BB962C8B-B14F-4D97-AF65-F5344CB8AC3E}">
        <p14:creationId xmlns:p14="http://schemas.microsoft.com/office/powerpoint/2010/main" val="3340901621"/>
      </p:ext>
    </p:extLst>
  </p:cSld>
  <p:clrMapOvr>
    <a:masterClrMapping/>
  </p:clrMapOvr>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EDC8B8849F0449BCA6697504E08346" ma:contentTypeVersion="50" ma:contentTypeDescription="Create a new document." ma:contentTypeScope="" ma:versionID="77309c00667d27d24c9f8aa8c2adf287">
  <xsd:schema xmlns:xsd="http://www.w3.org/2001/XMLSchema" xmlns:xs="http://www.w3.org/2001/XMLSchema" xmlns:p="http://schemas.microsoft.com/office/2006/metadata/properties" xmlns:ns1="http://schemas.microsoft.com/sharepoint/v3" xmlns:ns2="82e4dbae-68f1-44b9-a9de-1019b054425c" xmlns:ns3="084f7c45-40c1-4552-b9db-b0297b44ff26" xmlns:ns4="16f00c2e-ac5c-418b-9f13-a0771dbd417d" targetNamespace="http://schemas.microsoft.com/office/2006/metadata/properties" ma:root="true" ma:fieldsID="010373ba7b8222cdfce6e3e41ac98f38" ns1:_="" ns2:_="" ns3:_="" ns4:_="">
    <xsd:import namespace="http://schemas.microsoft.com/sharepoint/v3"/>
    <xsd:import namespace="82e4dbae-68f1-44b9-a9de-1019b054425c"/>
    <xsd:import namespace="084f7c45-40c1-4552-b9db-b0297b44ff26"/>
    <xsd:import namespace="16f00c2e-ac5c-418b-9f13-a0771dbd417d"/>
    <xsd:element name="properties">
      <xsd:complexType>
        <xsd:sequence>
          <xsd:element name="documentManagement">
            <xsd:complexType>
              <xsd:all>
                <xsd:element ref="ns2:Document_x0020_Category" minOccurs="0"/>
                <xsd:element ref="ns2:Document_x0020_Status" minOccurs="0"/>
                <xsd:element ref="ns2:Document_x0020_Type" minOccurs="0"/>
                <xsd:element ref="ns1:DocumentSetDescription" minOccurs="0"/>
                <xsd:element ref="ns3:County" minOccurs="0"/>
                <xsd:element ref="ns2:CTP_x0020_Status" minOccurs="0"/>
                <xsd:element ref="ns2:CTP_x0020_Type" minOccurs="0"/>
                <xsd:element ref="ns4:_dlc_DocId" minOccurs="0"/>
                <xsd:element ref="ns4:_dlc_DocIdUrl" minOccurs="0"/>
                <xsd:element ref="ns4:_dlc_DocIdPersistId" minOccurs="0"/>
                <xsd:element ref="ns1:URL"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5" nillable="true" ma:displayName="Description" ma:description="A description of the Document Set" ma:internalName="DocumentSetDescription">
      <xsd:simpleType>
        <xsd:restriction base="dms:Note"/>
      </xsd:simpleType>
    </xsd:element>
    <xsd:element name="URL" ma:index="18"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e4dbae-68f1-44b9-a9de-1019b054425c" elementFormDefault="qualified">
    <xsd:import namespace="http://schemas.microsoft.com/office/2006/documentManagement/types"/>
    <xsd:import namespace="http://schemas.microsoft.com/office/infopath/2007/PartnerControls"/>
    <xsd:element name="Document_x0020_Category" ma:index="2" nillable="true" ma:displayName="Document Category" ma:description="Where should this content appear on the public facing page?" ma:format="Dropdown" ma:internalName="Document_x0020_Category">
      <xsd:simpleType>
        <xsd:restriction base="dms:Choice">
          <xsd:enumeration value="Maps"/>
          <xsd:enumeration value="Report"/>
          <xsd:enumeration value="Data"/>
          <xsd:enumeration value="Public Involvement"/>
          <xsd:enumeration value="Resources"/>
        </xsd:restriction>
      </xsd:simpleType>
    </xsd:element>
    <xsd:element name="Document_x0020_Status" ma:index="3" nillable="true" ma:displayName="Document Status" ma:default="Draft" ma:format="Dropdown" ma:internalName="Document_x0020_Status">
      <xsd:simpleType>
        <xsd:restriction base="dms:Choice">
          <xsd:enumeration value="Draft"/>
          <xsd:enumeration value="Recommended"/>
          <xsd:enumeration value="Adopted"/>
          <xsd:enumeration value="Final"/>
        </xsd:restriction>
      </xsd:simpleType>
    </xsd:element>
    <xsd:element name="Document_x0020_Type" ma:index="4" nillable="true" ma:displayName="Document Type" ma:format="Dropdown" ma:internalName="Document_x0020_Type">
      <xsd:simpleType>
        <xsd:restriction base="dms:Choice">
          <xsd:enumeration value="1. Adoption Map"/>
          <xsd:enumeration value="2. Highway Map"/>
          <xsd:enumeration value="3. Public Transit &amp; Rail Map"/>
          <xsd:enumeration value="4. Bicycle Map"/>
          <xsd:enumeration value="5. Pedestrian Map"/>
          <xsd:enumeration value="Report"/>
          <xsd:enumeration value="Status Report"/>
          <xsd:enumeration value="Crash Map"/>
          <xsd:enumeration value="Deficiency Map"/>
          <xsd:enumeration value="Bridge Map"/>
          <xsd:enumeration value="Environmental Map"/>
          <xsd:enumeration value="Alternative Analysis Study"/>
          <xsd:enumeration value="Goals &amp; Vision"/>
          <xsd:enumeration value="Survey"/>
          <xsd:enumeration value="Agenda"/>
          <xsd:enumeration value="Minutes"/>
          <xsd:enumeration value="Handout"/>
          <xsd:enumeration value="Presentation"/>
          <xsd:enumeration value="Resolutions"/>
          <xsd:enumeration value="Bicycle and Pedestrian Maps"/>
          <xsd:enumeration value="Project Sheet"/>
          <xsd:enumeration value="Adoption Map"/>
          <xsd:enumeration value="​Highway Map"/>
          <xsd:enumeration value="Public Transit &amp; Rail Map"/>
        </xsd:restriction>
      </xsd:simpleType>
    </xsd:element>
    <xsd:element name="CTP_x0020_Status" ma:index="9" nillable="true" ma:displayName="CTP Status" ma:default="Completed" ma:description="Is the plan Completed or Under Study?" ma:format="Dropdown" ma:hidden="true" ma:internalName="CTP_x0020_Status" ma:readOnly="false">
      <xsd:simpleType>
        <xsd:restriction base="dms:Choice">
          <xsd:enumeration value="Completed"/>
          <xsd:enumeration value="Under Study"/>
        </xsd:restriction>
      </xsd:simpleType>
    </xsd:element>
    <xsd:element name="CTP_x0020_Type" ma:index="10" nillable="true" ma:displayName="CTP Type" ma:default="County" ma:format="Dropdown" ma:hidden="true" ma:internalName="CTP_x0020_Type" ma:readOnly="false">
      <xsd:simpleType>
        <xsd:restriction base="dms:Choice">
          <xsd:enumeration value="County"/>
          <xsd:enumeration value="Municipal"/>
          <xsd:enumeration value="MPO"/>
        </xsd:restriction>
      </xsd:simpleType>
    </xsd:element>
  </xsd:schema>
  <xsd:schema xmlns:xsd="http://www.w3.org/2001/XMLSchema" xmlns:xs="http://www.w3.org/2001/XMLSchema" xmlns:dms="http://schemas.microsoft.com/office/2006/documentManagement/types" xmlns:pc="http://schemas.microsoft.com/office/infopath/2007/PartnerControls" targetNamespace="084f7c45-40c1-4552-b9db-b0297b44ff26" elementFormDefault="qualified">
    <xsd:import namespace="http://schemas.microsoft.com/office/2006/documentManagement/types"/>
    <xsd:import namespace="http://schemas.microsoft.com/office/infopath/2007/PartnerControls"/>
    <xsd:element name="County" ma:index="8" nillable="true" ma:displayName="County" ma:description="Full List of NC Counties" ma:format="Dropdown" ma:hidden="true" ma:internalName="County" ma:readOnly="false">
      <xsd:complexType>
        <xsd:complexContent>
          <xsd:extension base="dms:MultiChoice">
            <xsd:sequence>
              <xsd:element name="Value" maxOccurs="unbounded" minOccurs="0" nillable="true">
                <xsd:simpleType>
                  <xsd:restriction base="dms:Choice">
                    <xsd:enumeration value="Alamance"/>
                    <xsd:enumeration value="Alexander"/>
                    <xsd:enumeration value="Alleghany"/>
                    <xsd:enumeration value="Anson"/>
                    <xsd:enumeration value="Ashe"/>
                    <xsd:enumeration value="Avery"/>
                    <xsd:enumeration value="Beaufort"/>
                    <xsd:enumeration value="Bertie"/>
                    <xsd:enumeration value="Bladen"/>
                    <xsd:enumeration value="Brunswick"/>
                    <xsd:enumeration value="Buncombe"/>
                    <xsd:enumeration value="Burke"/>
                    <xsd:enumeration value="Cabarrus"/>
                    <xsd:enumeration value="Caldwell"/>
                    <xsd:enumeration value="Camden"/>
                    <xsd:enumeration value="Carteret"/>
                    <xsd:enumeration value="Caswell"/>
                    <xsd:enumeration value="Catawba"/>
                    <xsd:enumeration value="Chatham"/>
                    <xsd:enumeration value="Cherokee"/>
                    <xsd:enumeration value="Chowan"/>
                    <xsd:enumeration value="Clay"/>
                    <xsd:enumeration value="Cleveland"/>
                    <xsd:enumeration value="Columbus"/>
                    <xsd:enumeration value="Craven"/>
                    <xsd:enumeration value="Cumberland"/>
                    <xsd:enumeration value="Currituck"/>
                    <xsd:enumeration value="Dare"/>
                    <xsd:enumeration value="Davidson"/>
                    <xsd:enumeration value="Davie"/>
                    <xsd:enumeration value="Duplin"/>
                    <xsd:enumeration value="Durham"/>
                    <xsd:enumeration value="Edgecombe"/>
                    <xsd:enumeration value="Forsyth"/>
                    <xsd:enumeration value="Franklin"/>
                    <xsd:enumeration value="Gaston"/>
                    <xsd:enumeration value="Gates"/>
                    <xsd:enumeration value="Graham"/>
                    <xsd:enumeration value="Granville"/>
                    <xsd:enumeration value="Greene"/>
                    <xsd:enumeration value="Guilford"/>
                    <xsd:enumeration value="Halifax"/>
                    <xsd:enumeration value="Harnett"/>
                    <xsd:enumeration value="Haywood"/>
                    <xsd:enumeration value="Henderson"/>
                    <xsd:enumeration value="Hertford"/>
                    <xsd:enumeration value="Hoke"/>
                    <xsd:enumeration value="Hyde"/>
                    <xsd:enumeration value="Iredell"/>
                    <xsd:enumeration value="Jackson"/>
                    <xsd:enumeration value="Johnston"/>
                    <xsd:enumeration value="Jones"/>
                    <xsd:enumeration value="Lee"/>
                    <xsd:enumeration value="Lenoir"/>
                    <xsd:enumeration value="Lincoln"/>
                    <xsd:enumeration value="Macon"/>
                    <xsd:enumeration value="Madison"/>
                    <xsd:enumeration value="Martin"/>
                    <xsd:enumeration value="McDowell"/>
                    <xsd:enumeration value="Mecklenburg"/>
                    <xsd:enumeration value="Mitchell"/>
                    <xsd:enumeration value="Montgomery"/>
                    <xsd:enumeration value="Moore"/>
                    <xsd:enumeration value="Nash"/>
                    <xsd:enumeration value="New Hanover"/>
                    <xsd:enumeration value="Northampton"/>
                    <xsd:enumeration value="Onslow"/>
                    <xsd:enumeration value="Orange"/>
                    <xsd:enumeration value="Pamlico"/>
                    <xsd:enumeration value="Pasquotank"/>
                    <xsd:enumeration value="Pender"/>
                    <xsd:enumeration value="Perquimans"/>
                    <xsd:enumeration value="Person"/>
                    <xsd:enumeration value="Pitt"/>
                    <xsd:enumeration value="Polk"/>
                    <xsd:enumeration value="Randolph"/>
                    <xsd:enumeration value="Richmond"/>
                    <xsd:enumeration value="Robeson"/>
                    <xsd:enumeration value="Rockingham"/>
                    <xsd:enumeration value="Rowan"/>
                    <xsd:enumeration value="Rutherford"/>
                    <xsd:enumeration value="Sampson"/>
                    <xsd:enumeration value="Scotland"/>
                    <xsd:enumeration value="Stanly"/>
                    <xsd:enumeration value="Stokes"/>
                    <xsd:enumeration value="Surry"/>
                    <xsd:enumeration value="Swain"/>
                    <xsd:enumeration value="Transylvania"/>
                    <xsd:enumeration value="Tyrrell"/>
                    <xsd:enumeration value="Union"/>
                    <xsd:enumeration value="Vance"/>
                    <xsd:enumeration value="Wake"/>
                    <xsd:enumeration value="Warren"/>
                    <xsd:enumeration value="Washington"/>
                    <xsd:enumeration value="Watauga"/>
                    <xsd:enumeration value="Wayne"/>
                    <xsd:enumeration value="Wilkes"/>
                    <xsd:enumeration value="Wilson"/>
                    <xsd:enumeration value="Yadkin"/>
                    <xsd:enumeration value="Yancey"/>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Category xmlns="82e4dbae-68f1-44b9-a9de-1019b054425c">Resources</Document_x0020_Category>
    <DocumentSetDescription xmlns="http://schemas.microsoft.com/sharepoint/v3">The Rockingham County Comprehensive Transportation Plan (CTP) is a long-range plan, which identifies major transportation improvement needs and develops long-term solutions for the next 25 to 30 years. The study is a joint effort between Rockingham County, the Piedmont Triad Rural Planning Organization (PTRPO), and the North Carolina Department of Transportation -Transportation Planning Division (NCDOT TPD). This plan is an update of the adopted 2014 Rockingham County CTP, Western Rockingham CTP, and Eden CTP. It includes the City of Eden, the Town of Madison, Town of Mayodan, the City of Reidsville, the Town of Stoneville, the Town of Wentworth, and Rockingham County. This plan update will evaluate current and future conditions for highway, bicycle, pedestrian, and public transportation modes.</DocumentSetDescription>
    <Document_x0020_Status xmlns="82e4dbae-68f1-44b9-a9de-1019b054425c">Draft</Document_x0020_Status>
    <CTP_x0020_Status xmlns="82e4dbae-68f1-44b9-a9de-1019b054425c">Under Study</CTP_x0020_Status>
    <URL xmlns="http://schemas.microsoft.com/sharepoint/v3">
      <Url xsi:nil="true"/>
      <Description xsi:nil="true"/>
    </URL>
    <CTP_x0020_Type xmlns="82e4dbae-68f1-44b9-a9de-1019b054425c">County</CTP_x0020_Type>
    <Document_x0020_Type xmlns="82e4dbae-68f1-44b9-a9de-1019b054425c">Presentation</Document_x0020_Type>
    <County xmlns="084f7c45-40c1-4552-b9db-b0297b44ff26">
      <Value>Rockingham</Value>
    </Count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ef604a7-ebc4-47af-96e9-7f1ad444f50a" ContentTypeId="0x0101" PreviousValue="false"/>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398F77F-34DB-40A6-A993-001A34F9E8D3}"/>
</file>

<file path=customXml/itemProps2.xml><?xml version="1.0" encoding="utf-8"?>
<ds:datastoreItem xmlns:ds="http://schemas.openxmlformats.org/officeDocument/2006/customXml" ds:itemID="{4813077E-0B1D-4289-A66A-91D055C2D841}">
  <ds:schemaRefs>
    <ds:schemaRef ds:uri="http://www.w3.org/XML/1998/namespace"/>
    <ds:schemaRef ds:uri="http://purl.org/dc/elements/1.1/"/>
    <ds:schemaRef ds:uri="http://schemas.microsoft.com/office/2006/metadata/properties"/>
    <ds:schemaRef ds:uri="d12e83c9-1cbd-48d1-8be6-e31a19da41b7"/>
    <ds:schemaRef ds:uri="http://schemas.microsoft.com/office/infopath/2007/PartnerControls"/>
    <ds:schemaRef ds:uri="http://schemas.microsoft.com/office/2006/documentManagement/types"/>
    <ds:schemaRef ds:uri="http://purl.org/dc/terms/"/>
    <ds:schemaRef ds:uri="c8edeb48-f9b0-4b77-8b45-fc387202dd4e"/>
    <ds:schemaRef ds:uri="http://schemas.openxmlformats.org/package/2006/metadata/core-properties"/>
    <ds:schemaRef ds:uri="http://purl.org/dc/dcmitype/"/>
    <ds:schemaRef ds:uri="a6c4c822-dbe6-405d-93f8-671412bb7d77"/>
    <ds:schemaRef ds:uri="d9de3833-f7f1-4f7a-9a1e-9c8db52f722e"/>
  </ds:schemaRefs>
</ds:datastoreItem>
</file>

<file path=customXml/itemProps3.xml><?xml version="1.0" encoding="utf-8"?>
<ds:datastoreItem xmlns:ds="http://schemas.openxmlformats.org/officeDocument/2006/customXml" ds:itemID="{064D16D7-89AE-4D79-A4B6-16117B583558}">
  <ds:schemaRefs>
    <ds:schemaRef ds:uri="http://schemas.microsoft.com/sharepoint/v3/contenttype/forms"/>
  </ds:schemaRefs>
</ds:datastoreItem>
</file>

<file path=customXml/itemProps4.xml><?xml version="1.0" encoding="utf-8"?>
<ds:datastoreItem xmlns:ds="http://schemas.openxmlformats.org/officeDocument/2006/customXml" ds:itemID="{A9D5FF10-1574-4670-BBFC-180368980009}"/>
</file>

<file path=customXml/itemProps5.xml><?xml version="1.0" encoding="utf-8"?>
<ds:datastoreItem xmlns:ds="http://schemas.openxmlformats.org/officeDocument/2006/customXml" ds:itemID="{0C72D45F-BB0D-43B2-A864-17AA2E434E67}"/>
</file>

<file path=docProps/app.xml><?xml version="1.0" encoding="utf-8"?>
<Properties xmlns="http://schemas.openxmlformats.org/officeDocument/2006/extended-properties" xmlns:vt="http://schemas.openxmlformats.org/officeDocument/2006/docPropsVTypes">
  <Template>NCDOT-PowerPoint-Presentation-Template (1)</Template>
  <TotalTime>300</TotalTime>
  <Words>1297</Words>
  <Application>Microsoft Office PowerPoint</Application>
  <PresentationFormat>Widescreen</PresentationFormat>
  <Paragraphs>201</Paragraphs>
  <Slides>16</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Wingdings</vt:lpstr>
      <vt:lpstr>Montserrat SemiBold</vt:lpstr>
      <vt:lpstr>Montserrat Medium</vt:lpstr>
      <vt:lpstr>Roboto</vt:lpstr>
      <vt:lpstr>Montserrat</vt:lpstr>
      <vt:lpstr>Montserrat Light</vt:lpstr>
      <vt:lpstr>NCDOT Presentation Theme</vt:lpstr>
      <vt:lpstr>What is a Comprehensive Transportation Plan (CTP) and Community Understanding Report (CUR)?</vt:lpstr>
      <vt:lpstr>What is A CTP?</vt:lpstr>
      <vt:lpstr>What is A CTP?</vt:lpstr>
      <vt:lpstr>What is A CTP?</vt:lpstr>
      <vt:lpstr>CTP Recommendations</vt:lpstr>
      <vt:lpstr>How a CTP fits into the Construction process</vt:lpstr>
      <vt:lpstr>NC State Statute § 136-66.2</vt:lpstr>
      <vt:lpstr>CTPs consider projects and data from other plans</vt:lpstr>
      <vt:lpstr>CTP Products</vt:lpstr>
      <vt:lpstr>CTP Products</vt:lpstr>
      <vt:lpstr>CTP Products</vt:lpstr>
      <vt:lpstr>What is A CUR?</vt:lpstr>
      <vt:lpstr>Topics Covered by the CUR</vt:lpstr>
      <vt:lpstr>Keep in mind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What_Is_A_CTP_and_CUR</dc:title>
  <dc:creator>Walston, Scott W (TPB)</dc:creator>
  <cp:lastModifiedBy>Cook, Pamela R</cp:lastModifiedBy>
  <cp:revision>22</cp:revision>
  <cp:lastPrinted>2022-05-31T17:04:15Z</cp:lastPrinted>
  <dcterms:created xsi:type="dcterms:W3CDTF">2022-11-23T14:25:54Z</dcterms:created>
  <dcterms:modified xsi:type="dcterms:W3CDTF">2023-12-05T16:52:56Z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0x0101002CEDC8B8849F0449BCA6697504E08346</vt:lpwstr>
  </property>
  <property fmtid="{D5CDD505-2E9C-101B-9397-08002B2CF9AE}" pid="4" name="_docset_NoMedatataSyncRequired">
    <vt:lpwstr>False</vt:lpwstr>
  </property>
  <property fmtid="{D5CDD505-2E9C-101B-9397-08002B2CF9AE}" pid="5" name="Order">
    <vt:r8>463000</vt:r8>
  </property>
</Properties>
</file>